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30"/>
  </p:notesMasterIdLst>
  <p:handoutMasterIdLst>
    <p:handoutMasterId r:id="rId31"/>
  </p:handoutMasterIdLst>
  <p:sldIdLst>
    <p:sldId id="322" r:id="rId5"/>
    <p:sldId id="317" r:id="rId6"/>
    <p:sldId id="305" r:id="rId7"/>
    <p:sldId id="306" r:id="rId8"/>
    <p:sldId id="324" r:id="rId9"/>
    <p:sldId id="307" r:id="rId10"/>
    <p:sldId id="325" r:id="rId11"/>
    <p:sldId id="326" r:id="rId12"/>
    <p:sldId id="328" r:id="rId13"/>
    <p:sldId id="330" r:id="rId14"/>
    <p:sldId id="331" r:id="rId15"/>
    <p:sldId id="332" r:id="rId16"/>
    <p:sldId id="333" r:id="rId17"/>
    <p:sldId id="334" r:id="rId18"/>
    <p:sldId id="335" r:id="rId19"/>
    <p:sldId id="336" r:id="rId20"/>
    <p:sldId id="337" r:id="rId21"/>
    <p:sldId id="338" r:id="rId22"/>
    <p:sldId id="339" r:id="rId23"/>
    <p:sldId id="340" r:id="rId24"/>
    <p:sldId id="341" r:id="rId25"/>
    <p:sldId id="342" r:id="rId26"/>
    <p:sldId id="308" r:id="rId27"/>
    <p:sldId id="309" r:id="rId28"/>
    <p:sldId id="310" r:id="rId29"/>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Weekly Intro - White BG" id="{B4587B1E-BB88-4173-8339-2929187587A5}">
          <p14:sldIdLst>
            <p14:sldId id="322"/>
            <p14:sldId id="317"/>
            <p14:sldId id="305"/>
            <p14:sldId id="306"/>
            <p14:sldId id="324"/>
            <p14:sldId id="307"/>
            <p14:sldId id="325"/>
            <p14:sldId id="326"/>
            <p14:sldId id="328"/>
            <p14:sldId id="330"/>
            <p14:sldId id="331"/>
            <p14:sldId id="332"/>
            <p14:sldId id="333"/>
            <p14:sldId id="334"/>
            <p14:sldId id="335"/>
            <p14:sldId id="336"/>
            <p14:sldId id="337"/>
            <p14:sldId id="338"/>
            <p14:sldId id="339"/>
            <p14:sldId id="340"/>
            <p14:sldId id="341"/>
            <p14:sldId id="342"/>
            <p14:sldId id="308"/>
            <p14:sldId id="309"/>
            <p14:sldId id="310"/>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79" autoAdjust="0"/>
    <p:restoredTop sz="94249" autoAdjust="0"/>
  </p:normalViewPr>
  <p:slideViewPr>
    <p:cSldViewPr snapToGrid="0">
      <p:cViewPr varScale="1">
        <p:scale>
          <a:sx n="62" d="100"/>
          <a:sy n="62" d="100"/>
        </p:scale>
        <p:origin x="820" y="56"/>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108"/>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AB336F7-52FC-4536-9EC7-2E3BF8CE49E9}" type="doc">
      <dgm:prSet loTypeId="urn:microsoft.com/office/officeart/2005/8/layout/process1" loCatId="process" qsTypeId="urn:microsoft.com/office/officeart/2005/8/quickstyle/simple1" qsCatId="simple" csTypeId="urn:microsoft.com/office/officeart/2005/8/colors/accent1_2" csCatId="accent1" phldr="1"/>
      <dgm:spPr/>
    </dgm:pt>
    <dgm:pt modelId="{DCC26E9F-237C-4E38-A5D0-DCEF5790D0FE}">
      <dgm:prSet phldrT="[Text]"/>
      <dgm:spPr/>
      <dgm:t>
        <a:bodyPr/>
        <a:lstStyle/>
        <a:p>
          <a:r>
            <a:rPr lang="en-US" dirty="0"/>
            <a:t>Create </a:t>
          </a:r>
          <a:r>
            <a:rPr lang="en-US" u="sng" dirty="0">
              <a:solidFill>
                <a:schemeClr val="bg1"/>
              </a:solidFill>
            </a:rPr>
            <a:t>Master Production Schedule</a:t>
          </a:r>
          <a:r>
            <a:rPr lang="en-US" dirty="0"/>
            <a:t> and </a:t>
          </a:r>
          <a:r>
            <a:rPr lang="en-US" u="sng" dirty="0"/>
            <a:t>Bill of Materials</a:t>
          </a:r>
        </a:p>
      </dgm:t>
    </dgm:pt>
    <dgm:pt modelId="{452B342E-EFB7-4869-9121-A37224C6C0AE}" type="parTrans" cxnId="{FB8284DB-7AC3-4966-AFFF-DA22E2C3E966}">
      <dgm:prSet/>
      <dgm:spPr/>
      <dgm:t>
        <a:bodyPr/>
        <a:lstStyle/>
        <a:p>
          <a:endParaRPr lang="en-US"/>
        </a:p>
      </dgm:t>
    </dgm:pt>
    <dgm:pt modelId="{03A2DDC2-C796-4776-959C-EE3FECDB3657}" type="sibTrans" cxnId="{FB8284DB-7AC3-4966-AFFF-DA22E2C3E966}">
      <dgm:prSet/>
      <dgm:spPr/>
      <dgm:t>
        <a:bodyPr/>
        <a:lstStyle/>
        <a:p>
          <a:endParaRPr lang="en-US"/>
        </a:p>
      </dgm:t>
    </dgm:pt>
    <dgm:pt modelId="{5FE6A391-9EB2-470D-A683-9C430F53D108}">
      <dgm:prSet phldrT="[Text]"/>
      <dgm:spPr/>
      <dgm:t>
        <a:bodyPr/>
        <a:lstStyle/>
        <a:p>
          <a:r>
            <a:rPr lang="en-US" dirty="0"/>
            <a:t>Check material availability based on the </a:t>
          </a:r>
          <a:r>
            <a:rPr lang="en-US" u="sng" dirty="0"/>
            <a:t>Bill of Material</a:t>
          </a:r>
          <a:r>
            <a:rPr lang="en-US" dirty="0"/>
            <a:t>. If need to purchase, create </a:t>
          </a:r>
          <a:r>
            <a:rPr lang="en-US" u="sng" dirty="0"/>
            <a:t>Purchase Requisition</a:t>
          </a:r>
        </a:p>
      </dgm:t>
    </dgm:pt>
    <dgm:pt modelId="{0C8525B3-6D86-4C56-9E68-4B926B36C2FE}" type="parTrans" cxnId="{3642019D-6638-483C-8F6E-7742380B568D}">
      <dgm:prSet/>
      <dgm:spPr/>
      <dgm:t>
        <a:bodyPr/>
        <a:lstStyle/>
        <a:p>
          <a:endParaRPr lang="en-US"/>
        </a:p>
      </dgm:t>
    </dgm:pt>
    <dgm:pt modelId="{94E08A62-4646-48FD-8646-7C4E19D218BA}" type="sibTrans" cxnId="{3642019D-6638-483C-8F6E-7742380B568D}">
      <dgm:prSet/>
      <dgm:spPr/>
      <dgm:t>
        <a:bodyPr/>
        <a:lstStyle/>
        <a:p>
          <a:endParaRPr lang="en-US"/>
        </a:p>
      </dgm:t>
    </dgm:pt>
    <dgm:pt modelId="{DF568466-CCCB-44A5-A11D-6211254360AE}">
      <dgm:prSet phldrT="[Text]"/>
      <dgm:spPr/>
      <dgm:t>
        <a:bodyPr/>
        <a:lstStyle/>
        <a:p>
          <a:r>
            <a:rPr lang="en-US" dirty="0"/>
            <a:t>Create </a:t>
          </a:r>
          <a:r>
            <a:rPr lang="en-US" u="sng" dirty="0"/>
            <a:t>Purchase Orders </a:t>
          </a:r>
          <a:r>
            <a:rPr lang="en-US" dirty="0"/>
            <a:t>and send to Suppliers. </a:t>
          </a:r>
        </a:p>
      </dgm:t>
    </dgm:pt>
    <dgm:pt modelId="{368EC955-DC21-4E1B-BD21-F1AEB4BB52FE}" type="parTrans" cxnId="{366BF303-50B4-4287-B293-456C49530476}">
      <dgm:prSet/>
      <dgm:spPr/>
      <dgm:t>
        <a:bodyPr/>
        <a:lstStyle/>
        <a:p>
          <a:endParaRPr lang="en-US"/>
        </a:p>
      </dgm:t>
    </dgm:pt>
    <dgm:pt modelId="{60890801-0835-4F57-96E0-495962DD6EA5}" type="sibTrans" cxnId="{366BF303-50B4-4287-B293-456C49530476}">
      <dgm:prSet/>
      <dgm:spPr/>
      <dgm:t>
        <a:bodyPr/>
        <a:lstStyle/>
        <a:p>
          <a:endParaRPr lang="en-US"/>
        </a:p>
      </dgm:t>
    </dgm:pt>
    <dgm:pt modelId="{26E052E6-76A4-40C0-BC5F-5B4C4FBB262B}">
      <dgm:prSet phldrT="[Text]"/>
      <dgm:spPr/>
      <dgm:t>
        <a:bodyPr/>
        <a:lstStyle/>
        <a:p>
          <a:r>
            <a:rPr lang="en-US" dirty="0"/>
            <a:t>Receive and inspect materials from suppliers and update inventory database</a:t>
          </a:r>
        </a:p>
      </dgm:t>
    </dgm:pt>
    <dgm:pt modelId="{12A7B8CC-6614-4E7A-AAD4-C347965310C2}" type="parTrans" cxnId="{7126FB1C-CACD-4818-BF01-755DE87C31E6}">
      <dgm:prSet/>
      <dgm:spPr/>
      <dgm:t>
        <a:bodyPr/>
        <a:lstStyle/>
        <a:p>
          <a:endParaRPr lang="en-US"/>
        </a:p>
      </dgm:t>
    </dgm:pt>
    <dgm:pt modelId="{21B9A355-E15A-4E8E-9581-CD9AEB39DACD}" type="sibTrans" cxnId="{7126FB1C-CACD-4818-BF01-755DE87C31E6}">
      <dgm:prSet/>
      <dgm:spPr/>
      <dgm:t>
        <a:bodyPr/>
        <a:lstStyle/>
        <a:p>
          <a:endParaRPr lang="en-US"/>
        </a:p>
      </dgm:t>
    </dgm:pt>
    <dgm:pt modelId="{B34333EA-CC00-47B5-A5CB-0C18EF6D25E0}">
      <dgm:prSet phldrT="[Text]"/>
      <dgm:spPr/>
      <dgm:t>
        <a:bodyPr/>
        <a:lstStyle/>
        <a:p>
          <a:r>
            <a:rPr lang="en-US" dirty="0"/>
            <a:t>Receive and verify invoice from supplier and make payment</a:t>
          </a:r>
        </a:p>
      </dgm:t>
    </dgm:pt>
    <dgm:pt modelId="{767350F1-216B-42ED-85DF-BE4D1A156967}" type="parTrans" cxnId="{2AD96F64-08BE-4F02-B68E-25410D075FE8}">
      <dgm:prSet/>
      <dgm:spPr/>
      <dgm:t>
        <a:bodyPr/>
        <a:lstStyle/>
        <a:p>
          <a:endParaRPr lang="en-US"/>
        </a:p>
      </dgm:t>
    </dgm:pt>
    <dgm:pt modelId="{C0EBA91A-3C8E-40DE-A7B6-925C85B12A9E}" type="sibTrans" cxnId="{2AD96F64-08BE-4F02-B68E-25410D075FE8}">
      <dgm:prSet/>
      <dgm:spPr/>
      <dgm:t>
        <a:bodyPr/>
        <a:lstStyle/>
        <a:p>
          <a:endParaRPr lang="en-US"/>
        </a:p>
      </dgm:t>
    </dgm:pt>
    <dgm:pt modelId="{8C8319D7-086B-4DAF-B16C-1F6603EB7C99}" type="pres">
      <dgm:prSet presAssocID="{AAB336F7-52FC-4536-9EC7-2E3BF8CE49E9}" presName="Name0" presStyleCnt="0">
        <dgm:presLayoutVars>
          <dgm:dir/>
          <dgm:resizeHandles val="exact"/>
        </dgm:presLayoutVars>
      </dgm:prSet>
      <dgm:spPr/>
    </dgm:pt>
    <dgm:pt modelId="{B1B2C127-6994-43D2-A0AF-93E3AA1A230F}" type="pres">
      <dgm:prSet presAssocID="{DCC26E9F-237C-4E38-A5D0-DCEF5790D0FE}" presName="node" presStyleLbl="node1" presStyleIdx="0" presStyleCnt="5">
        <dgm:presLayoutVars>
          <dgm:bulletEnabled val="1"/>
        </dgm:presLayoutVars>
      </dgm:prSet>
      <dgm:spPr/>
    </dgm:pt>
    <dgm:pt modelId="{76310863-FC91-4468-A41D-DBF6993E543B}" type="pres">
      <dgm:prSet presAssocID="{03A2DDC2-C796-4776-959C-EE3FECDB3657}" presName="sibTrans" presStyleLbl="sibTrans2D1" presStyleIdx="0" presStyleCnt="4"/>
      <dgm:spPr/>
    </dgm:pt>
    <dgm:pt modelId="{111A7AF6-610F-429F-A14E-25D42E776DCD}" type="pres">
      <dgm:prSet presAssocID="{03A2DDC2-C796-4776-959C-EE3FECDB3657}" presName="connectorText" presStyleLbl="sibTrans2D1" presStyleIdx="0" presStyleCnt="4"/>
      <dgm:spPr/>
    </dgm:pt>
    <dgm:pt modelId="{4A525290-5E87-4B23-9C0F-ABE457F65DEC}" type="pres">
      <dgm:prSet presAssocID="{5FE6A391-9EB2-470D-A683-9C430F53D108}" presName="node" presStyleLbl="node1" presStyleIdx="1" presStyleCnt="5">
        <dgm:presLayoutVars>
          <dgm:bulletEnabled val="1"/>
        </dgm:presLayoutVars>
      </dgm:prSet>
      <dgm:spPr/>
    </dgm:pt>
    <dgm:pt modelId="{5B4E557A-0FA7-4942-AA95-CFCE247584B6}" type="pres">
      <dgm:prSet presAssocID="{94E08A62-4646-48FD-8646-7C4E19D218BA}" presName="sibTrans" presStyleLbl="sibTrans2D1" presStyleIdx="1" presStyleCnt="4"/>
      <dgm:spPr/>
    </dgm:pt>
    <dgm:pt modelId="{BE06D585-34A6-4D08-B723-EB2E2CAFFA2A}" type="pres">
      <dgm:prSet presAssocID="{94E08A62-4646-48FD-8646-7C4E19D218BA}" presName="connectorText" presStyleLbl="sibTrans2D1" presStyleIdx="1" presStyleCnt="4"/>
      <dgm:spPr/>
    </dgm:pt>
    <dgm:pt modelId="{F0D2672A-E965-4854-92CA-14B3FB55B3C9}" type="pres">
      <dgm:prSet presAssocID="{DF568466-CCCB-44A5-A11D-6211254360AE}" presName="node" presStyleLbl="node1" presStyleIdx="2" presStyleCnt="5">
        <dgm:presLayoutVars>
          <dgm:bulletEnabled val="1"/>
        </dgm:presLayoutVars>
      </dgm:prSet>
      <dgm:spPr/>
    </dgm:pt>
    <dgm:pt modelId="{82833D4B-BB5A-4F08-B9ED-D622F7D94B49}" type="pres">
      <dgm:prSet presAssocID="{60890801-0835-4F57-96E0-495962DD6EA5}" presName="sibTrans" presStyleLbl="sibTrans2D1" presStyleIdx="2" presStyleCnt="4"/>
      <dgm:spPr/>
    </dgm:pt>
    <dgm:pt modelId="{4FE2B668-D681-4406-91E7-60C03896A13F}" type="pres">
      <dgm:prSet presAssocID="{60890801-0835-4F57-96E0-495962DD6EA5}" presName="connectorText" presStyleLbl="sibTrans2D1" presStyleIdx="2" presStyleCnt="4"/>
      <dgm:spPr/>
    </dgm:pt>
    <dgm:pt modelId="{26E9C539-EC55-4CAB-AB5B-F3352CD22E98}" type="pres">
      <dgm:prSet presAssocID="{26E052E6-76A4-40C0-BC5F-5B4C4FBB262B}" presName="node" presStyleLbl="node1" presStyleIdx="3" presStyleCnt="5">
        <dgm:presLayoutVars>
          <dgm:bulletEnabled val="1"/>
        </dgm:presLayoutVars>
      </dgm:prSet>
      <dgm:spPr/>
    </dgm:pt>
    <dgm:pt modelId="{D3E99E9A-0670-47DC-A03E-526BFB4B33A0}" type="pres">
      <dgm:prSet presAssocID="{21B9A355-E15A-4E8E-9581-CD9AEB39DACD}" presName="sibTrans" presStyleLbl="sibTrans2D1" presStyleIdx="3" presStyleCnt="4"/>
      <dgm:spPr/>
    </dgm:pt>
    <dgm:pt modelId="{4CAA4CF0-E60F-43AE-A260-510B96B6E83A}" type="pres">
      <dgm:prSet presAssocID="{21B9A355-E15A-4E8E-9581-CD9AEB39DACD}" presName="connectorText" presStyleLbl="sibTrans2D1" presStyleIdx="3" presStyleCnt="4"/>
      <dgm:spPr/>
    </dgm:pt>
    <dgm:pt modelId="{84B88649-48F2-4234-A459-16DE9CF486FF}" type="pres">
      <dgm:prSet presAssocID="{B34333EA-CC00-47B5-A5CB-0C18EF6D25E0}" presName="node" presStyleLbl="node1" presStyleIdx="4" presStyleCnt="5">
        <dgm:presLayoutVars>
          <dgm:bulletEnabled val="1"/>
        </dgm:presLayoutVars>
      </dgm:prSet>
      <dgm:spPr/>
    </dgm:pt>
  </dgm:ptLst>
  <dgm:cxnLst>
    <dgm:cxn modelId="{366BF303-50B4-4287-B293-456C49530476}" srcId="{AAB336F7-52FC-4536-9EC7-2E3BF8CE49E9}" destId="{DF568466-CCCB-44A5-A11D-6211254360AE}" srcOrd="2" destOrd="0" parTransId="{368EC955-DC21-4E1B-BD21-F1AEB4BB52FE}" sibTransId="{60890801-0835-4F57-96E0-495962DD6EA5}"/>
    <dgm:cxn modelId="{7126FB1C-CACD-4818-BF01-755DE87C31E6}" srcId="{AAB336F7-52FC-4536-9EC7-2E3BF8CE49E9}" destId="{26E052E6-76A4-40C0-BC5F-5B4C4FBB262B}" srcOrd="3" destOrd="0" parTransId="{12A7B8CC-6614-4E7A-AAD4-C347965310C2}" sibTransId="{21B9A355-E15A-4E8E-9581-CD9AEB39DACD}"/>
    <dgm:cxn modelId="{650A7F62-7B4F-460D-B9C4-FB90B6E46438}" type="presOf" srcId="{03A2DDC2-C796-4776-959C-EE3FECDB3657}" destId="{111A7AF6-610F-429F-A14E-25D42E776DCD}" srcOrd="1" destOrd="0" presId="urn:microsoft.com/office/officeart/2005/8/layout/process1"/>
    <dgm:cxn modelId="{2AD96F64-08BE-4F02-B68E-25410D075FE8}" srcId="{AAB336F7-52FC-4536-9EC7-2E3BF8CE49E9}" destId="{B34333EA-CC00-47B5-A5CB-0C18EF6D25E0}" srcOrd="4" destOrd="0" parTransId="{767350F1-216B-42ED-85DF-BE4D1A156967}" sibTransId="{C0EBA91A-3C8E-40DE-A7B6-925C85B12A9E}"/>
    <dgm:cxn modelId="{BF5DC948-C3A8-45F7-B75C-A75A257C5315}" type="presOf" srcId="{DCC26E9F-237C-4E38-A5D0-DCEF5790D0FE}" destId="{B1B2C127-6994-43D2-A0AF-93E3AA1A230F}" srcOrd="0" destOrd="0" presId="urn:microsoft.com/office/officeart/2005/8/layout/process1"/>
    <dgm:cxn modelId="{C88F166C-9C81-4200-BD36-C8178065EF51}" type="presOf" srcId="{94E08A62-4646-48FD-8646-7C4E19D218BA}" destId="{5B4E557A-0FA7-4942-AA95-CFCE247584B6}" srcOrd="0" destOrd="0" presId="urn:microsoft.com/office/officeart/2005/8/layout/process1"/>
    <dgm:cxn modelId="{39D1516D-57CA-4DF9-ADF2-E445F73B966B}" type="presOf" srcId="{60890801-0835-4F57-96E0-495962DD6EA5}" destId="{4FE2B668-D681-4406-91E7-60C03896A13F}" srcOrd="1" destOrd="0" presId="urn:microsoft.com/office/officeart/2005/8/layout/process1"/>
    <dgm:cxn modelId="{699BF474-5E86-4968-AEE6-82FE6E854A95}" type="presOf" srcId="{94E08A62-4646-48FD-8646-7C4E19D218BA}" destId="{BE06D585-34A6-4D08-B723-EB2E2CAFFA2A}" srcOrd="1" destOrd="0" presId="urn:microsoft.com/office/officeart/2005/8/layout/process1"/>
    <dgm:cxn modelId="{9E47F45A-A441-4C0D-B12F-6E4D335469E5}" type="presOf" srcId="{21B9A355-E15A-4E8E-9581-CD9AEB39DACD}" destId="{D3E99E9A-0670-47DC-A03E-526BFB4B33A0}" srcOrd="0" destOrd="0" presId="urn:microsoft.com/office/officeart/2005/8/layout/process1"/>
    <dgm:cxn modelId="{82743F86-9208-4E90-AEB2-6FFB75E21A7A}" type="presOf" srcId="{DF568466-CCCB-44A5-A11D-6211254360AE}" destId="{F0D2672A-E965-4854-92CA-14B3FB55B3C9}" srcOrd="0" destOrd="0" presId="urn:microsoft.com/office/officeart/2005/8/layout/process1"/>
    <dgm:cxn modelId="{CF02C89A-6B3F-4136-8A39-7AD5A999F155}" type="presOf" srcId="{21B9A355-E15A-4E8E-9581-CD9AEB39DACD}" destId="{4CAA4CF0-E60F-43AE-A260-510B96B6E83A}" srcOrd="1" destOrd="0" presId="urn:microsoft.com/office/officeart/2005/8/layout/process1"/>
    <dgm:cxn modelId="{3642019D-6638-483C-8F6E-7742380B568D}" srcId="{AAB336F7-52FC-4536-9EC7-2E3BF8CE49E9}" destId="{5FE6A391-9EB2-470D-A683-9C430F53D108}" srcOrd="1" destOrd="0" parTransId="{0C8525B3-6D86-4C56-9E68-4B926B36C2FE}" sibTransId="{94E08A62-4646-48FD-8646-7C4E19D218BA}"/>
    <dgm:cxn modelId="{E06C76A5-A950-4C13-A25D-C0D2850C9C58}" type="presOf" srcId="{03A2DDC2-C796-4776-959C-EE3FECDB3657}" destId="{76310863-FC91-4468-A41D-DBF6993E543B}" srcOrd="0" destOrd="0" presId="urn:microsoft.com/office/officeart/2005/8/layout/process1"/>
    <dgm:cxn modelId="{107A99B4-2496-4BB9-B0BB-5375490A9393}" type="presOf" srcId="{AAB336F7-52FC-4536-9EC7-2E3BF8CE49E9}" destId="{8C8319D7-086B-4DAF-B16C-1F6603EB7C99}" srcOrd="0" destOrd="0" presId="urn:microsoft.com/office/officeart/2005/8/layout/process1"/>
    <dgm:cxn modelId="{BF86DBC4-48E2-40B9-8919-EE7366C1BFD4}" type="presOf" srcId="{26E052E6-76A4-40C0-BC5F-5B4C4FBB262B}" destId="{26E9C539-EC55-4CAB-AB5B-F3352CD22E98}" srcOrd="0" destOrd="0" presId="urn:microsoft.com/office/officeart/2005/8/layout/process1"/>
    <dgm:cxn modelId="{6C1551C8-A7AF-474B-89B7-4AD2A6BE9520}" type="presOf" srcId="{B34333EA-CC00-47B5-A5CB-0C18EF6D25E0}" destId="{84B88649-48F2-4234-A459-16DE9CF486FF}" srcOrd="0" destOrd="0" presId="urn:microsoft.com/office/officeart/2005/8/layout/process1"/>
    <dgm:cxn modelId="{1EE5B4CD-AE2C-4BFA-B69B-4F2385E758D5}" type="presOf" srcId="{60890801-0835-4F57-96E0-495962DD6EA5}" destId="{82833D4B-BB5A-4F08-B9ED-D622F7D94B49}" srcOrd="0" destOrd="0" presId="urn:microsoft.com/office/officeart/2005/8/layout/process1"/>
    <dgm:cxn modelId="{FB8284DB-7AC3-4966-AFFF-DA22E2C3E966}" srcId="{AAB336F7-52FC-4536-9EC7-2E3BF8CE49E9}" destId="{DCC26E9F-237C-4E38-A5D0-DCEF5790D0FE}" srcOrd="0" destOrd="0" parTransId="{452B342E-EFB7-4869-9121-A37224C6C0AE}" sibTransId="{03A2DDC2-C796-4776-959C-EE3FECDB3657}"/>
    <dgm:cxn modelId="{BFDE92FF-8B87-45DE-863B-F91ADF646D55}" type="presOf" srcId="{5FE6A391-9EB2-470D-A683-9C430F53D108}" destId="{4A525290-5E87-4B23-9C0F-ABE457F65DEC}" srcOrd="0" destOrd="0" presId="urn:microsoft.com/office/officeart/2005/8/layout/process1"/>
    <dgm:cxn modelId="{F14EDD8D-F109-496F-81DF-8C7950B75D66}" type="presParOf" srcId="{8C8319D7-086B-4DAF-B16C-1F6603EB7C99}" destId="{B1B2C127-6994-43D2-A0AF-93E3AA1A230F}" srcOrd="0" destOrd="0" presId="urn:microsoft.com/office/officeart/2005/8/layout/process1"/>
    <dgm:cxn modelId="{C4060678-2E6F-414B-8A0F-D5BF42C4F7C4}" type="presParOf" srcId="{8C8319D7-086B-4DAF-B16C-1F6603EB7C99}" destId="{76310863-FC91-4468-A41D-DBF6993E543B}" srcOrd="1" destOrd="0" presId="urn:microsoft.com/office/officeart/2005/8/layout/process1"/>
    <dgm:cxn modelId="{8E22D890-6478-4768-BC76-AB87A084A7F6}" type="presParOf" srcId="{76310863-FC91-4468-A41D-DBF6993E543B}" destId="{111A7AF6-610F-429F-A14E-25D42E776DCD}" srcOrd="0" destOrd="0" presId="urn:microsoft.com/office/officeart/2005/8/layout/process1"/>
    <dgm:cxn modelId="{8973BCD1-18A2-4760-B930-6978C7A9ADA9}" type="presParOf" srcId="{8C8319D7-086B-4DAF-B16C-1F6603EB7C99}" destId="{4A525290-5E87-4B23-9C0F-ABE457F65DEC}" srcOrd="2" destOrd="0" presId="urn:microsoft.com/office/officeart/2005/8/layout/process1"/>
    <dgm:cxn modelId="{C575BE65-E83F-4FA3-BF8B-12DF278205BA}" type="presParOf" srcId="{8C8319D7-086B-4DAF-B16C-1F6603EB7C99}" destId="{5B4E557A-0FA7-4942-AA95-CFCE247584B6}" srcOrd="3" destOrd="0" presId="urn:microsoft.com/office/officeart/2005/8/layout/process1"/>
    <dgm:cxn modelId="{8690B2C6-29B9-4149-98CE-6D7EC8E4A8D8}" type="presParOf" srcId="{5B4E557A-0FA7-4942-AA95-CFCE247584B6}" destId="{BE06D585-34A6-4D08-B723-EB2E2CAFFA2A}" srcOrd="0" destOrd="0" presId="urn:microsoft.com/office/officeart/2005/8/layout/process1"/>
    <dgm:cxn modelId="{21D6A996-47F7-446F-80AC-15048F2574F6}" type="presParOf" srcId="{8C8319D7-086B-4DAF-B16C-1F6603EB7C99}" destId="{F0D2672A-E965-4854-92CA-14B3FB55B3C9}" srcOrd="4" destOrd="0" presId="urn:microsoft.com/office/officeart/2005/8/layout/process1"/>
    <dgm:cxn modelId="{9486A791-3C90-4EDF-AF28-FA2CCB266164}" type="presParOf" srcId="{8C8319D7-086B-4DAF-B16C-1F6603EB7C99}" destId="{82833D4B-BB5A-4F08-B9ED-D622F7D94B49}" srcOrd="5" destOrd="0" presId="urn:microsoft.com/office/officeart/2005/8/layout/process1"/>
    <dgm:cxn modelId="{1FC16742-82AA-491E-B800-F12C74A91F27}" type="presParOf" srcId="{82833D4B-BB5A-4F08-B9ED-D622F7D94B49}" destId="{4FE2B668-D681-4406-91E7-60C03896A13F}" srcOrd="0" destOrd="0" presId="urn:microsoft.com/office/officeart/2005/8/layout/process1"/>
    <dgm:cxn modelId="{C1911D78-867A-4FC6-B84C-AA004514859E}" type="presParOf" srcId="{8C8319D7-086B-4DAF-B16C-1F6603EB7C99}" destId="{26E9C539-EC55-4CAB-AB5B-F3352CD22E98}" srcOrd="6" destOrd="0" presId="urn:microsoft.com/office/officeart/2005/8/layout/process1"/>
    <dgm:cxn modelId="{CAA57400-B58C-490F-85CD-07DC1EC55492}" type="presParOf" srcId="{8C8319D7-086B-4DAF-B16C-1F6603EB7C99}" destId="{D3E99E9A-0670-47DC-A03E-526BFB4B33A0}" srcOrd="7" destOrd="0" presId="urn:microsoft.com/office/officeart/2005/8/layout/process1"/>
    <dgm:cxn modelId="{A9877CF2-C87E-4066-A075-AB94F1C2B0EF}" type="presParOf" srcId="{D3E99E9A-0670-47DC-A03E-526BFB4B33A0}" destId="{4CAA4CF0-E60F-43AE-A260-510B96B6E83A}" srcOrd="0" destOrd="0" presId="urn:microsoft.com/office/officeart/2005/8/layout/process1"/>
    <dgm:cxn modelId="{C7ADBB14-C818-47C8-8862-E4A3DEF86C61}" type="presParOf" srcId="{8C8319D7-086B-4DAF-B16C-1F6603EB7C99}" destId="{84B88649-48F2-4234-A459-16DE9CF486FF}"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B2C127-6994-43D2-A0AF-93E3AA1A230F}">
      <dsp:nvSpPr>
        <dsp:cNvPr id="0" name=""/>
        <dsp:cNvSpPr/>
      </dsp:nvSpPr>
      <dsp:spPr>
        <a:xfrm>
          <a:off x="5350" y="847533"/>
          <a:ext cx="1658652" cy="214976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Create </a:t>
          </a:r>
          <a:r>
            <a:rPr lang="en-US" sz="1600" u="sng" kern="1200" dirty="0">
              <a:solidFill>
                <a:schemeClr val="bg1"/>
              </a:solidFill>
            </a:rPr>
            <a:t>Master Production Schedule</a:t>
          </a:r>
          <a:r>
            <a:rPr lang="en-US" sz="1600" kern="1200" dirty="0"/>
            <a:t> and </a:t>
          </a:r>
          <a:r>
            <a:rPr lang="en-US" sz="1600" u="sng" kern="1200" dirty="0"/>
            <a:t>Bill of Materials</a:t>
          </a:r>
        </a:p>
      </dsp:txBody>
      <dsp:txXfrm>
        <a:off x="53930" y="896113"/>
        <a:ext cx="1561492" cy="2052609"/>
      </dsp:txXfrm>
    </dsp:sp>
    <dsp:sp modelId="{76310863-FC91-4468-A41D-DBF6993E543B}">
      <dsp:nvSpPr>
        <dsp:cNvPr id="0" name=""/>
        <dsp:cNvSpPr/>
      </dsp:nvSpPr>
      <dsp:spPr>
        <a:xfrm>
          <a:off x="1829868" y="1716745"/>
          <a:ext cx="351634" cy="4113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1829868" y="1799014"/>
        <a:ext cx="246144" cy="246807"/>
      </dsp:txXfrm>
    </dsp:sp>
    <dsp:sp modelId="{4A525290-5E87-4B23-9C0F-ABE457F65DEC}">
      <dsp:nvSpPr>
        <dsp:cNvPr id="0" name=""/>
        <dsp:cNvSpPr/>
      </dsp:nvSpPr>
      <dsp:spPr>
        <a:xfrm>
          <a:off x="2327464" y="847533"/>
          <a:ext cx="1658652" cy="214976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Check material availability based on the </a:t>
          </a:r>
          <a:r>
            <a:rPr lang="en-US" sz="1600" u="sng" kern="1200" dirty="0"/>
            <a:t>Bill of Material</a:t>
          </a:r>
          <a:r>
            <a:rPr lang="en-US" sz="1600" kern="1200" dirty="0"/>
            <a:t>. If need to purchase, create </a:t>
          </a:r>
          <a:r>
            <a:rPr lang="en-US" sz="1600" u="sng" kern="1200" dirty="0"/>
            <a:t>Purchase Requisition</a:t>
          </a:r>
        </a:p>
      </dsp:txBody>
      <dsp:txXfrm>
        <a:off x="2376044" y="896113"/>
        <a:ext cx="1561492" cy="2052609"/>
      </dsp:txXfrm>
    </dsp:sp>
    <dsp:sp modelId="{5B4E557A-0FA7-4942-AA95-CFCE247584B6}">
      <dsp:nvSpPr>
        <dsp:cNvPr id="0" name=""/>
        <dsp:cNvSpPr/>
      </dsp:nvSpPr>
      <dsp:spPr>
        <a:xfrm>
          <a:off x="4151982" y="1716745"/>
          <a:ext cx="351634" cy="4113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4151982" y="1799014"/>
        <a:ext cx="246144" cy="246807"/>
      </dsp:txXfrm>
    </dsp:sp>
    <dsp:sp modelId="{F0D2672A-E965-4854-92CA-14B3FB55B3C9}">
      <dsp:nvSpPr>
        <dsp:cNvPr id="0" name=""/>
        <dsp:cNvSpPr/>
      </dsp:nvSpPr>
      <dsp:spPr>
        <a:xfrm>
          <a:off x="4649578" y="847533"/>
          <a:ext cx="1658652" cy="214976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Create </a:t>
          </a:r>
          <a:r>
            <a:rPr lang="en-US" sz="1600" u="sng" kern="1200" dirty="0"/>
            <a:t>Purchase Orders </a:t>
          </a:r>
          <a:r>
            <a:rPr lang="en-US" sz="1600" kern="1200" dirty="0"/>
            <a:t>and send to Suppliers. </a:t>
          </a:r>
        </a:p>
      </dsp:txBody>
      <dsp:txXfrm>
        <a:off x="4698158" y="896113"/>
        <a:ext cx="1561492" cy="2052609"/>
      </dsp:txXfrm>
    </dsp:sp>
    <dsp:sp modelId="{82833D4B-BB5A-4F08-B9ED-D622F7D94B49}">
      <dsp:nvSpPr>
        <dsp:cNvPr id="0" name=""/>
        <dsp:cNvSpPr/>
      </dsp:nvSpPr>
      <dsp:spPr>
        <a:xfrm>
          <a:off x="6474096" y="1716745"/>
          <a:ext cx="351634" cy="4113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6474096" y="1799014"/>
        <a:ext cx="246144" cy="246807"/>
      </dsp:txXfrm>
    </dsp:sp>
    <dsp:sp modelId="{26E9C539-EC55-4CAB-AB5B-F3352CD22E98}">
      <dsp:nvSpPr>
        <dsp:cNvPr id="0" name=""/>
        <dsp:cNvSpPr/>
      </dsp:nvSpPr>
      <dsp:spPr>
        <a:xfrm>
          <a:off x="6971692" y="847533"/>
          <a:ext cx="1658652" cy="214976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Receive and inspect materials from suppliers and update inventory database</a:t>
          </a:r>
        </a:p>
      </dsp:txBody>
      <dsp:txXfrm>
        <a:off x="7020272" y="896113"/>
        <a:ext cx="1561492" cy="2052609"/>
      </dsp:txXfrm>
    </dsp:sp>
    <dsp:sp modelId="{D3E99E9A-0670-47DC-A03E-526BFB4B33A0}">
      <dsp:nvSpPr>
        <dsp:cNvPr id="0" name=""/>
        <dsp:cNvSpPr/>
      </dsp:nvSpPr>
      <dsp:spPr>
        <a:xfrm>
          <a:off x="8796210" y="1716745"/>
          <a:ext cx="351634" cy="41134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8796210" y="1799014"/>
        <a:ext cx="246144" cy="246807"/>
      </dsp:txXfrm>
    </dsp:sp>
    <dsp:sp modelId="{84B88649-48F2-4234-A459-16DE9CF486FF}">
      <dsp:nvSpPr>
        <dsp:cNvPr id="0" name=""/>
        <dsp:cNvSpPr/>
      </dsp:nvSpPr>
      <dsp:spPr>
        <a:xfrm>
          <a:off x="9293806" y="847533"/>
          <a:ext cx="1658652" cy="214976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Receive and verify invoice from supplier and make payment</a:t>
          </a:r>
        </a:p>
      </dsp:txBody>
      <dsp:txXfrm>
        <a:off x="9342386" y="896113"/>
        <a:ext cx="1561492" cy="205260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tif>
</file>

<file path=ppt/media/image6.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15444"/>
          </a:xfrm>
          <a:prstGeom prst="rect">
            <a:avLst/>
          </a:prstGeom>
          <a:noFill/>
        </p:spPr>
        <p:txBody>
          <a:bodyPr wrap="square" rtlCol="0">
            <a:spAutoFit/>
          </a:bodyPr>
          <a:lstStyle/>
          <a:p>
            <a:pPr algn="l"/>
            <a:r>
              <a:rPr lang="en-US" sz="800" dirty="0">
                <a:solidFill>
                  <a:schemeClr val="bg2"/>
                </a:solidFill>
                <a:latin typeface="Montserrat" panose="00000500000000000000" pitchFamily="2" charset="0"/>
              </a:rPr>
              <a:t>CT107-3-2-ENTS Enterprise Systems</a:t>
            </a: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Enterprise and Business Process</a:t>
            </a: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0">
            <a:extLst>
              <a:ext uri="{FF2B5EF4-FFF2-40B4-BE49-F238E27FC236}">
                <a16:creationId xmlns:a16="http://schemas.microsoft.com/office/drawing/2014/main" id="{E5A64D6D-4F7B-C4E6-3DF0-51112DC6C859}"/>
              </a:ext>
            </a:extLst>
          </p:cNvPr>
          <p:cNvSpPr txBox="1">
            <a:spLocks/>
          </p:cNvSpPr>
          <p:nvPr/>
        </p:nvSpPr>
        <p:spPr bwMode="auto">
          <a:xfrm>
            <a:off x="1436914" y="4295328"/>
            <a:ext cx="8810172" cy="711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a:lstStyle>
          <a:p>
            <a:r>
              <a:rPr lang="en-US" sz="3200" b="0" dirty="0"/>
              <a:t>Enterprise and Business Process</a:t>
            </a:r>
          </a:p>
        </p:txBody>
      </p:sp>
      <p:sp>
        <p:nvSpPr>
          <p:cNvPr id="6" name="Content Placeholder 5">
            <a:extLst>
              <a:ext uri="{FF2B5EF4-FFF2-40B4-BE49-F238E27FC236}">
                <a16:creationId xmlns:a16="http://schemas.microsoft.com/office/drawing/2014/main" id="{DA48EE8B-4479-DBB2-A043-0D0A551A3F92}"/>
              </a:ext>
            </a:extLst>
          </p:cNvPr>
          <p:cNvSpPr>
            <a:spLocks noGrp="1"/>
          </p:cNvSpPr>
          <p:nvPr>
            <p:ph idx="1"/>
          </p:nvPr>
        </p:nvSpPr>
        <p:spPr>
          <a:xfrm>
            <a:off x="1277258" y="3700242"/>
            <a:ext cx="10724242" cy="711199"/>
          </a:xfrm>
        </p:spPr>
        <p:txBody>
          <a:bodyPr/>
          <a:lstStyle/>
          <a:p>
            <a:pPr marL="0" indent="0">
              <a:buNone/>
            </a:pPr>
            <a:r>
              <a:rPr lang="en-US" dirty="0"/>
              <a:t> CT107-3-2-ENTS Enterprise Systems</a:t>
            </a:r>
          </a:p>
        </p:txBody>
      </p:sp>
    </p:spTree>
    <p:extLst>
      <p:ext uri="{BB962C8B-B14F-4D97-AF65-F5344CB8AC3E}">
        <p14:creationId xmlns:p14="http://schemas.microsoft.com/office/powerpoint/2010/main" val="66905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4525962"/>
          </a:xfrm>
        </p:spPr>
        <p:txBody>
          <a:bodyPr/>
          <a:lstStyle/>
          <a:p>
            <a:r>
              <a:rPr lang="en-MY" dirty="0"/>
              <a:t>Today, with the globalisation, the business processes are not limiting within a premise, it can be executed in different locations.</a:t>
            </a:r>
          </a:p>
          <a:p>
            <a:pPr lvl="1"/>
            <a:r>
              <a:rPr lang="en-MY" dirty="0"/>
              <a:t>Example of computer manufacturer:</a:t>
            </a:r>
          </a:p>
          <a:p>
            <a:pPr lvl="2"/>
            <a:r>
              <a:rPr lang="en-MY" dirty="0"/>
              <a:t>Design the product in India,</a:t>
            </a:r>
          </a:p>
          <a:p>
            <a:pPr lvl="2"/>
            <a:r>
              <a:rPr lang="en-MY" dirty="0"/>
              <a:t>Purchase components from China,</a:t>
            </a:r>
          </a:p>
          <a:p>
            <a:pPr lvl="2"/>
            <a:r>
              <a:rPr lang="en-MY" dirty="0"/>
              <a:t>Manufacture the computers in China and Korea,</a:t>
            </a:r>
          </a:p>
          <a:p>
            <a:pPr lvl="2"/>
            <a:r>
              <a:rPr lang="en-MY" dirty="0"/>
              <a:t>Sell those computers world-wide. </a:t>
            </a:r>
          </a:p>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Business Process</a:t>
            </a:r>
          </a:p>
        </p:txBody>
      </p:sp>
    </p:spTree>
    <p:extLst>
      <p:ext uri="{BB962C8B-B14F-4D97-AF65-F5344CB8AC3E}">
        <p14:creationId xmlns:p14="http://schemas.microsoft.com/office/powerpoint/2010/main" val="40220373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1143000"/>
          </a:xfrm>
        </p:spPr>
        <p:txBody>
          <a:bodyPr/>
          <a:lstStyle/>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Major Business Processes</a:t>
            </a:r>
          </a:p>
        </p:txBody>
      </p:sp>
      <p:sp>
        <p:nvSpPr>
          <p:cNvPr id="3" name="Content Placeholder 8">
            <a:extLst>
              <a:ext uri="{FF2B5EF4-FFF2-40B4-BE49-F238E27FC236}">
                <a16:creationId xmlns:a16="http://schemas.microsoft.com/office/drawing/2014/main" id="{3F1CA3EF-4D30-FD08-44A5-AA5F6E307958}"/>
              </a:ext>
            </a:extLst>
          </p:cNvPr>
          <p:cNvSpPr txBox="1">
            <a:spLocks/>
          </p:cNvSpPr>
          <p:nvPr/>
        </p:nvSpPr>
        <p:spPr bwMode="auto">
          <a:xfrm>
            <a:off x="295352" y="1247458"/>
            <a:ext cx="11747500" cy="741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MY" kern="0" dirty="0"/>
              <a:t>Four processes </a:t>
            </a:r>
            <a:r>
              <a:rPr lang="en-MY" kern="0" dirty="0">
                <a:solidFill>
                  <a:srgbClr val="FF0000"/>
                </a:solidFill>
              </a:rPr>
              <a:t>directly</a:t>
            </a:r>
            <a:r>
              <a:rPr lang="en-MY" kern="0" dirty="0"/>
              <a:t> related to create and deliver product: buy, make, sell and finance:</a:t>
            </a:r>
          </a:p>
        </p:txBody>
      </p:sp>
      <p:graphicFrame>
        <p:nvGraphicFramePr>
          <p:cNvPr id="4" name="Table 4">
            <a:extLst>
              <a:ext uri="{FF2B5EF4-FFF2-40B4-BE49-F238E27FC236}">
                <a16:creationId xmlns:a16="http://schemas.microsoft.com/office/drawing/2014/main" id="{DF601575-D3F2-ADCB-FB6B-50E526DD8763}"/>
              </a:ext>
            </a:extLst>
          </p:cNvPr>
          <p:cNvGraphicFramePr>
            <a:graphicFrameLocks noGrp="1"/>
          </p:cNvGraphicFramePr>
          <p:nvPr>
            <p:extLst>
              <p:ext uri="{D42A27DB-BD31-4B8C-83A1-F6EECF244321}">
                <p14:modId xmlns:p14="http://schemas.microsoft.com/office/powerpoint/2010/main" val="2128734694"/>
              </p:ext>
            </p:extLst>
          </p:nvPr>
        </p:nvGraphicFramePr>
        <p:xfrm>
          <a:off x="598774" y="2109824"/>
          <a:ext cx="10994452" cy="4206240"/>
        </p:xfrm>
        <a:graphic>
          <a:graphicData uri="http://schemas.openxmlformats.org/drawingml/2006/table">
            <a:tbl>
              <a:tblPr firstRow="1" bandRow="1">
                <a:tableStyleId>{BC89EF96-8CEA-46FF-86C4-4CE0E7609802}</a:tableStyleId>
              </a:tblPr>
              <a:tblGrid>
                <a:gridCol w="1711560">
                  <a:extLst>
                    <a:ext uri="{9D8B030D-6E8A-4147-A177-3AD203B41FA5}">
                      <a16:colId xmlns:a16="http://schemas.microsoft.com/office/drawing/2014/main" val="3608397492"/>
                    </a:ext>
                  </a:extLst>
                </a:gridCol>
                <a:gridCol w="2593298">
                  <a:extLst>
                    <a:ext uri="{9D8B030D-6E8A-4147-A177-3AD203B41FA5}">
                      <a16:colId xmlns:a16="http://schemas.microsoft.com/office/drawing/2014/main" val="3719068149"/>
                    </a:ext>
                  </a:extLst>
                </a:gridCol>
                <a:gridCol w="6689594">
                  <a:extLst>
                    <a:ext uri="{9D8B030D-6E8A-4147-A177-3AD203B41FA5}">
                      <a16:colId xmlns:a16="http://schemas.microsoft.com/office/drawing/2014/main" val="1969903527"/>
                    </a:ext>
                  </a:extLst>
                </a:gridCol>
              </a:tblGrid>
              <a:tr h="370840">
                <a:tc>
                  <a:txBody>
                    <a:bodyPr/>
                    <a:lstStyle/>
                    <a:p>
                      <a:r>
                        <a:rPr lang="en-US" b="0" dirty="0"/>
                        <a:t>Buy</a:t>
                      </a:r>
                    </a:p>
                  </a:txBody>
                  <a:tcPr/>
                </a:tc>
                <a:tc>
                  <a:txBody>
                    <a:bodyPr/>
                    <a:lstStyle/>
                    <a:p>
                      <a:r>
                        <a:rPr lang="en-US" b="0" dirty="0"/>
                        <a:t>Procurement or Purchasing Process</a:t>
                      </a:r>
                    </a:p>
                  </a:txBody>
                  <a:tcPr/>
                </a:tc>
                <a:tc>
                  <a:txBody>
                    <a:bodyPr/>
                    <a:lstStyle/>
                    <a:p>
                      <a:pPr marL="285750" indent="-285750">
                        <a:buFont typeface="Arial" panose="020B0604020202020204" pitchFamily="34" charset="0"/>
                        <a:buChar char="•"/>
                      </a:pPr>
                      <a:r>
                        <a:rPr lang="en-US" b="0" dirty="0"/>
                        <a:t>All the activities involved in buying or acquiring the materials used by the organization. </a:t>
                      </a:r>
                    </a:p>
                    <a:p>
                      <a:pPr marL="285750" indent="-285750">
                        <a:buFont typeface="Arial" panose="020B0604020202020204" pitchFamily="34" charset="0"/>
                        <a:buChar char="•"/>
                      </a:pPr>
                      <a:r>
                        <a:rPr lang="en-US" b="0" dirty="0"/>
                        <a:t>Example, raw materials, components, consumables, etc., that are needed to make products. </a:t>
                      </a:r>
                    </a:p>
                  </a:txBody>
                  <a:tcPr/>
                </a:tc>
                <a:extLst>
                  <a:ext uri="{0D108BD9-81ED-4DB2-BD59-A6C34878D82A}">
                    <a16:rowId xmlns:a16="http://schemas.microsoft.com/office/drawing/2014/main" val="2072451947"/>
                  </a:ext>
                </a:extLst>
              </a:tr>
              <a:tr h="370840">
                <a:tc>
                  <a:txBody>
                    <a:bodyPr/>
                    <a:lstStyle/>
                    <a:p>
                      <a:r>
                        <a:rPr lang="en-US" dirty="0"/>
                        <a:t>Make</a:t>
                      </a:r>
                    </a:p>
                  </a:txBody>
                  <a:tcPr/>
                </a:tc>
                <a:tc>
                  <a:txBody>
                    <a:bodyPr/>
                    <a:lstStyle/>
                    <a:p>
                      <a:r>
                        <a:rPr lang="en-US" dirty="0"/>
                        <a:t>Production or Manufacturing Process</a:t>
                      </a:r>
                    </a:p>
                  </a:txBody>
                  <a:tcPr/>
                </a:tc>
                <a:tc>
                  <a:txBody>
                    <a:bodyPr/>
                    <a:lstStyle/>
                    <a:p>
                      <a:pPr marL="285750" indent="-285750">
                        <a:buFont typeface="Arial" panose="020B0604020202020204" pitchFamily="34" charset="0"/>
                        <a:buChar char="•"/>
                      </a:pPr>
                      <a:r>
                        <a:rPr lang="en-US" dirty="0"/>
                        <a:t>Creation of the products within the organization. </a:t>
                      </a:r>
                    </a:p>
                    <a:p>
                      <a:pPr marL="0" indent="0">
                        <a:buFont typeface="Arial" panose="020B0604020202020204" pitchFamily="34" charset="0"/>
                        <a:buNone/>
                      </a:pPr>
                      <a:endParaRPr lang="en-US" dirty="0"/>
                    </a:p>
                  </a:txBody>
                  <a:tcPr/>
                </a:tc>
                <a:extLst>
                  <a:ext uri="{0D108BD9-81ED-4DB2-BD59-A6C34878D82A}">
                    <a16:rowId xmlns:a16="http://schemas.microsoft.com/office/drawing/2014/main" val="46710420"/>
                  </a:ext>
                </a:extLst>
              </a:tr>
              <a:tr h="370840">
                <a:tc>
                  <a:txBody>
                    <a:bodyPr/>
                    <a:lstStyle/>
                    <a:p>
                      <a:r>
                        <a:rPr lang="en-US" dirty="0"/>
                        <a:t>Sell </a:t>
                      </a:r>
                    </a:p>
                  </a:txBody>
                  <a:tcPr/>
                </a:tc>
                <a:tc>
                  <a:txBody>
                    <a:bodyPr/>
                    <a:lstStyle/>
                    <a:p>
                      <a:r>
                        <a:rPr lang="en-US" dirty="0"/>
                        <a:t>Fulfilment Process</a:t>
                      </a:r>
                    </a:p>
                  </a:txBody>
                  <a:tcPr/>
                </a:tc>
                <a:tc>
                  <a:txBody>
                    <a:bodyPr/>
                    <a:lstStyle/>
                    <a:p>
                      <a:pPr marL="285750" indent="-285750">
                        <a:buFont typeface="Arial" panose="020B0604020202020204" pitchFamily="34" charset="0"/>
                        <a:buChar char="•"/>
                      </a:pPr>
                      <a:r>
                        <a:rPr lang="en-US" dirty="0"/>
                        <a:t>Selling and delivering the products to the organization’s customers. </a:t>
                      </a:r>
                    </a:p>
                  </a:txBody>
                  <a:tcPr/>
                </a:tc>
                <a:extLst>
                  <a:ext uri="{0D108BD9-81ED-4DB2-BD59-A6C34878D82A}">
                    <a16:rowId xmlns:a16="http://schemas.microsoft.com/office/drawing/2014/main" val="2638462227"/>
                  </a:ext>
                </a:extLst>
              </a:tr>
              <a:tr h="370840">
                <a:tc>
                  <a:txBody>
                    <a:bodyPr/>
                    <a:lstStyle/>
                    <a:p>
                      <a:r>
                        <a:rPr lang="en-US" dirty="0"/>
                        <a:t>Finance/ Manage Money</a:t>
                      </a:r>
                    </a:p>
                  </a:txBody>
                  <a:tcPr/>
                </a:tc>
                <a:tc>
                  <a:txBody>
                    <a:bodyPr/>
                    <a:lstStyle/>
                    <a:p>
                      <a:r>
                        <a:rPr lang="en-US" dirty="0"/>
                        <a:t>Financial Management Process</a:t>
                      </a:r>
                    </a:p>
                  </a:txBody>
                  <a:tcPr/>
                </a:tc>
                <a:tc>
                  <a:txBody>
                    <a:bodyPr/>
                    <a:lstStyle/>
                    <a:p>
                      <a:pPr marL="285750" indent="-285750">
                        <a:buFont typeface="Arial" panose="020B0604020202020204" pitchFamily="34" charset="0"/>
                        <a:buChar char="•"/>
                      </a:pPr>
                      <a:r>
                        <a:rPr lang="en-US" dirty="0"/>
                        <a:t>Two major areas</a:t>
                      </a:r>
                    </a:p>
                    <a:p>
                      <a:pPr marL="742950" lvl="1" indent="-285750">
                        <a:buFont typeface="Arial" panose="020B0604020202020204" pitchFamily="34" charset="0"/>
                        <a:buChar char="•"/>
                      </a:pPr>
                      <a:r>
                        <a:rPr lang="en-US" dirty="0"/>
                        <a:t>Financial accounting </a:t>
                      </a:r>
                    </a:p>
                    <a:p>
                      <a:pPr marL="1200150" lvl="2" indent="-285750">
                        <a:buFont typeface="Arial" panose="020B0604020202020204" pitchFamily="34" charset="0"/>
                        <a:buChar char="•"/>
                      </a:pPr>
                      <a:r>
                        <a:rPr lang="en-US" dirty="0"/>
                        <a:t>Track the financial impact of process step with the goal of meeting legal reporting requirements. </a:t>
                      </a:r>
                    </a:p>
                    <a:p>
                      <a:pPr marL="742950" lvl="1" indent="-285750">
                        <a:buFont typeface="Arial" panose="020B0604020202020204" pitchFamily="34" charset="0"/>
                        <a:buChar char="•"/>
                      </a:pPr>
                      <a:r>
                        <a:rPr lang="en-US" dirty="0"/>
                        <a:t>Management accounting / Management control</a:t>
                      </a:r>
                    </a:p>
                    <a:p>
                      <a:pPr marL="1200150" lvl="2" indent="-285750">
                        <a:buFont typeface="Arial" panose="020B0604020202020204" pitchFamily="34" charset="0"/>
                        <a:buChar char="•"/>
                      </a:pPr>
                      <a:r>
                        <a:rPr lang="en-US" dirty="0"/>
                        <a:t>Internal reporting to manage costs and revenues. </a:t>
                      </a:r>
                    </a:p>
                  </a:txBody>
                  <a:tcPr/>
                </a:tc>
                <a:extLst>
                  <a:ext uri="{0D108BD9-81ED-4DB2-BD59-A6C34878D82A}">
                    <a16:rowId xmlns:a16="http://schemas.microsoft.com/office/drawing/2014/main" val="3473709163"/>
                  </a:ext>
                </a:extLst>
              </a:tr>
            </a:tbl>
          </a:graphicData>
        </a:graphic>
      </p:graphicFrame>
    </p:spTree>
    <p:extLst>
      <p:ext uri="{BB962C8B-B14F-4D97-AF65-F5344CB8AC3E}">
        <p14:creationId xmlns:p14="http://schemas.microsoft.com/office/powerpoint/2010/main" val="2080124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1143000"/>
          </a:xfrm>
        </p:spPr>
        <p:txBody>
          <a:bodyPr/>
          <a:lstStyle/>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Major Business Processes</a:t>
            </a:r>
          </a:p>
        </p:txBody>
      </p:sp>
      <p:sp>
        <p:nvSpPr>
          <p:cNvPr id="3" name="Content Placeholder 8">
            <a:extLst>
              <a:ext uri="{FF2B5EF4-FFF2-40B4-BE49-F238E27FC236}">
                <a16:creationId xmlns:a16="http://schemas.microsoft.com/office/drawing/2014/main" id="{3F1CA3EF-4D30-FD08-44A5-AA5F6E307958}"/>
              </a:ext>
            </a:extLst>
          </p:cNvPr>
          <p:cNvSpPr txBox="1">
            <a:spLocks/>
          </p:cNvSpPr>
          <p:nvPr/>
        </p:nvSpPr>
        <p:spPr bwMode="auto">
          <a:xfrm>
            <a:off x="295352" y="1247458"/>
            <a:ext cx="11747500" cy="741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MY" kern="0" dirty="0"/>
              <a:t>Four processes</a:t>
            </a:r>
            <a:r>
              <a:rPr lang="en-MY" kern="0" dirty="0">
                <a:solidFill>
                  <a:srgbClr val="FF0000"/>
                </a:solidFill>
              </a:rPr>
              <a:t> closely </a:t>
            </a:r>
            <a:r>
              <a:rPr lang="en-MY" kern="0" dirty="0"/>
              <a:t>related to buy, make, sell and finance:</a:t>
            </a:r>
          </a:p>
        </p:txBody>
      </p:sp>
      <p:graphicFrame>
        <p:nvGraphicFramePr>
          <p:cNvPr id="4" name="Table 4">
            <a:extLst>
              <a:ext uri="{FF2B5EF4-FFF2-40B4-BE49-F238E27FC236}">
                <a16:creationId xmlns:a16="http://schemas.microsoft.com/office/drawing/2014/main" id="{DF601575-D3F2-ADCB-FB6B-50E526DD8763}"/>
              </a:ext>
            </a:extLst>
          </p:cNvPr>
          <p:cNvGraphicFramePr>
            <a:graphicFrameLocks noGrp="1"/>
          </p:cNvGraphicFramePr>
          <p:nvPr>
            <p:extLst>
              <p:ext uri="{D42A27DB-BD31-4B8C-83A1-F6EECF244321}">
                <p14:modId xmlns:p14="http://schemas.microsoft.com/office/powerpoint/2010/main" val="3444072809"/>
              </p:ext>
            </p:extLst>
          </p:nvPr>
        </p:nvGraphicFramePr>
        <p:xfrm>
          <a:off x="598774" y="1989138"/>
          <a:ext cx="10994452" cy="2560320"/>
        </p:xfrm>
        <a:graphic>
          <a:graphicData uri="http://schemas.openxmlformats.org/drawingml/2006/table">
            <a:tbl>
              <a:tblPr firstRow="1" bandRow="1">
                <a:tableStyleId>{BC89EF96-8CEA-46FF-86C4-4CE0E7609802}</a:tableStyleId>
              </a:tblPr>
              <a:tblGrid>
                <a:gridCol w="1711560">
                  <a:extLst>
                    <a:ext uri="{9D8B030D-6E8A-4147-A177-3AD203B41FA5}">
                      <a16:colId xmlns:a16="http://schemas.microsoft.com/office/drawing/2014/main" val="3608397492"/>
                    </a:ext>
                  </a:extLst>
                </a:gridCol>
                <a:gridCol w="2593298">
                  <a:extLst>
                    <a:ext uri="{9D8B030D-6E8A-4147-A177-3AD203B41FA5}">
                      <a16:colId xmlns:a16="http://schemas.microsoft.com/office/drawing/2014/main" val="3719068149"/>
                    </a:ext>
                  </a:extLst>
                </a:gridCol>
                <a:gridCol w="6689594">
                  <a:extLst>
                    <a:ext uri="{9D8B030D-6E8A-4147-A177-3AD203B41FA5}">
                      <a16:colId xmlns:a16="http://schemas.microsoft.com/office/drawing/2014/main" val="1969903527"/>
                    </a:ext>
                  </a:extLst>
                </a:gridCol>
              </a:tblGrid>
              <a:tr h="619733">
                <a:tc>
                  <a:txBody>
                    <a:bodyPr/>
                    <a:lstStyle/>
                    <a:p>
                      <a:r>
                        <a:rPr lang="en-US" b="0" dirty="0"/>
                        <a:t>Design</a:t>
                      </a:r>
                    </a:p>
                  </a:txBody>
                  <a:tcPr/>
                </a:tc>
                <a:tc>
                  <a:txBody>
                    <a:bodyPr/>
                    <a:lstStyle/>
                    <a:p>
                      <a:r>
                        <a:rPr lang="en-US" b="0" dirty="0"/>
                        <a:t>Product Data Management Process</a:t>
                      </a:r>
                    </a:p>
                  </a:txBody>
                  <a:tcPr/>
                </a:tc>
                <a:tc>
                  <a:txBody>
                    <a:bodyPr/>
                    <a:lstStyle/>
                    <a:p>
                      <a:pPr marL="285750" indent="-285750">
                        <a:buFont typeface="Arial" panose="020B0604020202020204" pitchFamily="34" charset="0"/>
                        <a:buChar char="•"/>
                      </a:pPr>
                      <a:r>
                        <a:rPr lang="en-US" b="0" dirty="0"/>
                        <a:t>Supports the design and development of products from initial product idea stage through the discontinuation of the product.</a:t>
                      </a:r>
                    </a:p>
                  </a:txBody>
                  <a:tcPr/>
                </a:tc>
                <a:extLst>
                  <a:ext uri="{0D108BD9-81ED-4DB2-BD59-A6C34878D82A}">
                    <a16:rowId xmlns:a16="http://schemas.microsoft.com/office/drawing/2014/main" val="2072451947"/>
                  </a:ext>
                </a:extLst>
              </a:tr>
              <a:tr h="370840">
                <a:tc>
                  <a:txBody>
                    <a:bodyPr/>
                    <a:lstStyle/>
                    <a:p>
                      <a:r>
                        <a:rPr lang="en-US" dirty="0"/>
                        <a:t>Plan</a:t>
                      </a:r>
                    </a:p>
                  </a:txBody>
                  <a:tcPr/>
                </a:tc>
                <a:tc>
                  <a:txBody>
                    <a:bodyPr/>
                    <a:lstStyle/>
                    <a:p>
                      <a:r>
                        <a:rPr lang="en-US" dirty="0"/>
                        <a:t>Production Planning Process</a:t>
                      </a:r>
                    </a:p>
                  </a:txBody>
                  <a:tcPr/>
                </a:tc>
                <a:tc>
                  <a:txBody>
                    <a:bodyPr/>
                    <a:lstStyle/>
                    <a:p>
                      <a:pPr marL="285750" indent="-285750">
                        <a:buFont typeface="Arial" panose="020B0604020202020204" pitchFamily="34" charset="0"/>
                        <a:buChar char="•"/>
                      </a:pPr>
                      <a:r>
                        <a:rPr lang="en-US" dirty="0"/>
                        <a:t>Uses historical data and sales forecasts to plan which materials will be produced in what quantity and when. </a:t>
                      </a:r>
                    </a:p>
                  </a:txBody>
                  <a:tcPr/>
                </a:tc>
                <a:extLst>
                  <a:ext uri="{0D108BD9-81ED-4DB2-BD59-A6C34878D82A}">
                    <a16:rowId xmlns:a16="http://schemas.microsoft.com/office/drawing/2014/main" val="46710420"/>
                  </a:ext>
                </a:extLst>
              </a:tr>
              <a:tr h="370840">
                <a:tc>
                  <a:txBody>
                    <a:bodyPr/>
                    <a:lstStyle/>
                    <a:p>
                      <a:r>
                        <a:rPr lang="en-US" dirty="0"/>
                        <a:t>Store</a:t>
                      </a:r>
                    </a:p>
                  </a:txBody>
                  <a:tcPr/>
                </a:tc>
                <a:tc>
                  <a:txBody>
                    <a:bodyPr/>
                    <a:lstStyle/>
                    <a:p>
                      <a:r>
                        <a:rPr lang="en-US" dirty="0"/>
                        <a:t>Inventory Management Process</a:t>
                      </a:r>
                    </a:p>
                  </a:txBody>
                  <a:tcPr/>
                </a:tc>
                <a:tc>
                  <a:txBody>
                    <a:bodyPr/>
                    <a:lstStyle/>
                    <a:p>
                      <a:pPr marL="285750" indent="-285750">
                        <a:buFont typeface="Arial" panose="020B0604020202020204" pitchFamily="34" charset="0"/>
                        <a:buChar char="•"/>
                      </a:pPr>
                      <a:r>
                        <a:rPr lang="en-US" dirty="0"/>
                        <a:t>Store and track: raw materials and finished good. </a:t>
                      </a:r>
                    </a:p>
                    <a:p>
                      <a:pPr marL="285750" indent="-285750">
                        <a:buFont typeface="Arial" panose="020B0604020202020204" pitchFamily="34" charset="0"/>
                        <a:buChar char="•"/>
                      </a:pPr>
                      <a:r>
                        <a:rPr lang="en-US" dirty="0"/>
                        <a:t>To ensure no surplus and shortage</a:t>
                      </a:r>
                    </a:p>
                  </a:txBody>
                  <a:tcPr/>
                </a:tc>
                <a:extLst>
                  <a:ext uri="{0D108BD9-81ED-4DB2-BD59-A6C34878D82A}">
                    <a16:rowId xmlns:a16="http://schemas.microsoft.com/office/drawing/2014/main" val="2638462227"/>
                  </a:ext>
                </a:extLst>
              </a:tr>
              <a:tr h="370840">
                <a:tc>
                  <a:txBody>
                    <a:bodyPr/>
                    <a:lstStyle/>
                    <a:p>
                      <a:r>
                        <a:rPr lang="en-US" dirty="0"/>
                        <a:t>Service</a:t>
                      </a:r>
                    </a:p>
                  </a:txBody>
                  <a:tcPr/>
                </a:tc>
                <a:tc>
                  <a:txBody>
                    <a:bodyPr/>
                    <a:lstStyle/>
                    <a:p>
                      <a:r>
                        <a:rPr lang="en-US" dirty="0"/>
                        <a:t>Customer Service Process</a:t>
                      </a:r>
                    </a:p>
                  </a:txBody>
                  <a:tcPr/>
                </a:tc>
                <a:tc>
                  <a:txBody>
                    <a:bodyPr/>
                    <a:lstStyle/>
                    <a:p>
                      <a:pPr marL="285750" indent="-285750">
                        <a:buFont typeface="Arial" panose="020B0604020202020204" pitchFamily="34" charset="0"/>
                        <a:buChar char="•"/>
                      </a:pPr>
                      <a:r>
                        <a:rPr lang="en-US" dirty="0"/>
                        <a:t>Deliver after-sales customer service such as repairs. </a:t>
                      </a:r>
                    </a:p>
                  </a:txBody>
                  <a:tcPr/>
                </a:tc>
                <a:extLst>
                  <a:ext uri="{0D108BD9-81ED-4DB2-BD59-A6C34878D82A}">
                    <a16:rowId xmlns:a16="http://schemas.microsoft.com/office/drawing/2014/main" val="3473709163"/>
                  </a:ext>
                </a:extLst>
              </a:tr>
            </a:tbl>
          </a:graphicData>
        </a:graphic>
      </p:graphicFrame>
    </p:spTree>
    <p:extLst>
      <p:ext uri="{BB962C8B-B14F-4D97-AF65-F5344CB8AC3E}">
        <p14:creationId xmlns:p14="http://schemas.microsoft.com/office/powerpoint/2010/main" val="21531569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1143000"/>
          </a:xfrm>
        </p:spPr>
        <p:txBody>
          <a:bodyPr/>
          <a:lstStyle/>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Major Business Processes</a:t>
            </a:r>
          </a:p>
        </p:txBody>
      </p:sp>
      <p:sp>
        <p:nvSpPr>
          <p:cNvPr id="3" name="Content Placeholder 8">
            <a:extLst>
              <a:ext uri="{FF2B5EF4-FFF2-40B4-BE49-F238E27FC236}">
                <a16:creationId xmlns:a16="http://schemas.microsoft.com/office/drawing/2014/main" id="{3F1CA3EF-4D30-FD08-44A5-AA5F6E307958}"/>
              </a:ext>
            </a:extLst>
          </p:cNvPr>
          <p:cNvSpPr txBox="1">
            <a:spLocks/>
          </p:cNvSpPr>
          <p:nvPr/>
        </p:nvSpPr>
        <p:spPr bwMode="auto">
          <a:xfrm>
            <a:off x="295352" y="1247458"/>
            <a:ext cx="11747500" cy="741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MY" kern="0" dirty="0"/>
              <a:t>Support processes:</a:t>
            </a:r>
          </a:p>
        </p:txBody>
      </p:sp>
      <p:graphicFrame>
        <p:nvGraphicFramePr>
          <p:cNvPr id="4" name="Table 4">
            <a:extLst>
              <a:ext uri="{FF2B5EF4-FFF2-40B4-BE49-F238E27FC236}">
                <a16:creationId xmlns:a16="http://schemas.microsoft.com/office/drawing/2014/main" id="{DF601575-D3F2-ADCB-FB6B-50E526DD8763}"/>
              </a:ext>
            </a:extLst>
          </p:cNvPr>
          <p:cNvGraphicFramePr>
            <a:graphicFrameLocks noGrp="1"/>
          </p:cNvGraphicFramePr>
          <p:nvPr>
            <p:extLst>
              <p:ext uri="{D42A27DB-BD31-4B8C-83A1-F6EECF244321}">
                <p14:modId xmlns:p14="http://schemas.microsoft.com/office/powerpoint/2010/main" val="947022358"/>
              </p:ext>
            </p:extLst>
          </p:nvPr>
        </p:nvGraphicFramePr>
        <p:xfrm>
          <a:off x="598774" y="1989138"/>
          <a:ext cx="10994452" cy="1828800"/>
        </p:xfrm>
        <a:graphic>
          <a:graphicData uri="http://schemas.openxmlformats.org/drawingml/2006/table">
            <a:tbl>
              <a:tblPr firstRow="1" bandRow="1">
                <a:tableStyleId>{BC89EF96-8CEA-46FF-86C4-4CE0E7609802}</a:tableStyleId>
              </a:tblPr>
              <a:tblGrid>
                <a:gridCol w="1711560">
                  <a:extLst>
                    <a:ext uri="{9D8B030D-6E8A-4147-A177-3AD203B41FA5}">
                      <a16:colId xmlns:a16="http://schemas.microsoft.com/office/drawing/2014/main" val="3608397492"/>
                    </a:ext>
                  </a:extLst>
                </a:gridCol>
                <a:gridCol w="2593298">
                  <a:extLst>
                    <a:ext uri="{9D8B030D-6E8A-4147-A177-3AD203B41FA5}">
                      <a16:colId xmlns:a16="http://schemas.microsoft.com/office/drawing/2014/main" val="3719068149"/>
                    </a:ext>
                  </a:extLst>
                </a:gridCol>
                <a:gridCol w="6689594">
                  <a:extLst>
                    <a:ext uri="{9D8B030D-6E8A-4147-A177-3AD203B41FA5}">
                      <a16:colId xmlns:a16="http://schemas.microsoft.com/office/drawing/2014/main" val="1969903527"/>
                    </a:ext>
                  </a:extLst>
                </a:gridCol>
              </a:tblGrid>
              <a:tr h="619733">
                <a:tc>
                  <a:txBody>
                    <a:bodyPr/>
                    <a:lstStyle/>
                    <a:p>
                      <a:r>
                        <a:rPr lang="en-US" b="0" dirty="0"/>
                        <a:t>People</a:t>
                      </a:r>
                    </a:p>
                  </a:txBody>
                  <a:tcPr/>
                </a:tc>
                <a:tc>
                  <a:txBody>
                    <a:bodyPr/>
                    <a:lstStyle/>
                    <a:p>
                      <a:r>
                        <a:rPr lang="en-US" b="0" dirty="0"/>
                        <a:t>Human Resources Management HRM Process</a:t>
                      </a:r>
                    </a:p>
                  </a:txBody>
                  <a:tcPr/>
                </a:tc>
                <a:tc>
                  <a:txBody>
                    <a:bodyPr/>
                    <a:lstStyle/>
                    <a:p>
                      <a:pPr marL="285750" indent="-285750">
                        <a:buFont typeface="Arial" panose="020B0604020202020204" pitchFamily="34" charset="0"/>
                        <a:buChar char="•"/>
                      </a:pPr>
                      <a:r>
                        <a:rPr lang="en-US" b="0" dirty="0"/>
                        <a:t>Focuses on the people within the organization and includes functions such as recruiting, hiring, training and benefits management. </a:t>
                      </a:r>
                    </a:p>
                  </a:txBody>
                  <a:tcPr/>
                </a:tc>
                <a:extLst>
                  <a:ext uri="{0D108BD9-81ED-4DB2-BD59-A6C34878D82A}">
                    <a16:rowId xmlns:a16="http://schemas.microsoft.com/office/drawing/2014/main" val="2072451947"/>
                  </a:ext>
                </a:extLst>
              </a:tr>
              <a:tr h="370840">
                <a:tc>
                  <a:txBody>
                    <a:bodyPr/>
                    <a:lstStyle/>
                    <a:p>
                      <a:r>
                        <a:rPr lang="en-US" dirty="0"/>
                        <a:t>Information</a:t>
                      </a:r>
                    </a:p>
                  </a:txBody>
                  <a:tcPr/>
                </a:tc>
                <a:tc>
                  <a:txBody>
                    <a:bodyPr/>
                    <a:lstStyle/>
                    <a:p>
                      <a:r>
                        <a:rPr lang="en-US" dirty="0"/>
                        <a:t>Information Management IM Process</a:t>
                      </a:r>
                    </a:p>
                  </a:txBody>
                  <a:tcPr/>
                </a:tc>
                <a:tc>
                  <a:txBody>
                    <a:bodyPr/>
                    <a:lstStyle/>
                    <a:p>
                      <a:pPr marL="285750" indent="-285750">
                        <a:buFont typeface="Arial" panose="020B0604020202020204" pitchFamily="34" charset="0"/>
                        <a:buChar char="•"/>
                      </a:pPr>
                      <a:r>
                        <a:rPr lang="en-US" dirty="0"/>
                        <a:t>Focuses on providing the decision making the right information at the right time.</a:t>
                      </a:r>
                    </a:p>
                    <a:p>
                      <a:pPr marL="285750" indent="-285750">
                        <a:buFont typeface="Arial" panose="020B0604020202020204" pitchFamily="34" charset="0"/>
                        <a:buChar char="•"/>
                      </a:pPr>
                      <a:r>
                        <a:rPr lang="en-US" dirty="0"/>
                        <a:t>To make quality decision to achieve competitive advantage. </a:t>
                      </a:r>
                    </a:p>
                  </a:txBody>
                  <a:tcPr/>
                </a:tc>
                <a:extLst>
                  <a:ext uri="{0D108BD9-81ED-4DB2-BD59-A6C34878D82A}">
                    <a16:rowId xmlns:a16="http://schemas.microsoft.com/office/drawing/2014/main" val="46710420"/>
                  </a:ext>
                </a:extLst>
              </a:tr>
            </a:tbl>
          </a:graphicData>
        </a:graphic>
      </p:graphicFrame>
    </p:spTree>
    <p:extLst>
      <p:ext uri="{BB962C8B-B14F-4D97-AF65-F5344CB8AC3E}">
        <p14:creationId xmlns:p14="http://schemas.microsoft.com/office/powerpoint/2010/main" val="6113957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1143000"/>
          </a:xfrm>
        </p:spPr>
        <p:txBody>
          <a:bodyPr/>
          <a:lstStyle/>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Flow of Procurement Process </a:t>
            </a:r>
          </a:p>
        </p:txBody>
      </p:sp>
      <p:graphicFrame>
        <p:nvGraphicFramePr>
          <p:cNvPr id="2" name="Diagram 1">
            <a:extLst>
              <a:ext uri="{FF2B5EF4-FFF2-40B4-BE49-F238E27FC236}">
                <a16:creationId xmlns:a16="http://schemas.microsoft.com/office/drawing/2014/main" id="{4CE13F0B-31DB-9095-8558-1836F35258D0}"/>
              </a:ext>
            </a:extLst>
          </p:cNvPr>
          <p:cNvGraphicFramePr/>
          <p:nvPr>
            <p:extLst>
              <p:ext uri="{D42A27DB-BD31-4B8C-83A1-F6EECF244321}">
                <p14:modId xmlns:p14="http://schemas.microsoft.com/office/powerpoint/2010/main" val="4031435232"/>
              </p:ext>
            </p:extLst>
          </p:nvPr>
        </p:nvGraphicFramePr>
        <p:xfrm>
          <a:off x="690197" y="1229194"/>
          <a:ext cx="10957810" cy="38448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FFF699FC-3722-A14B-25BF-A068BEE1CA9E}"/>
              </a:ext>
            </a:extLst>
          </p:cNvPr>
          <p:cNvSpPr txBox="1"/>
          <p:nvPr/>
        </p:nvSpPr>
        <p:spPr>
          <a:xfrm>
            <a:off x="690197" y="4586990"/>
            <a:ext cx="1543337" cy="646331"/>
          </a:xfrm>
          <a:prstGeom prst="rect">
            <a:avLst/>
          </a:prstGeom>
          <a:noFill/>
        </p:spPr>
        <p:txBody>
          <a:bodyPr wrap="square" rtlCol="0">
            <a:spAutoFit/>
          </a:bodyPr>
          <a:lstStyle/>
          <a:p>
            <a:pPr algn="ctr"/>
            <a:r>
              <a:rPr lang="en-US" dirty="0"/>
              <a:t>Production Planning</a:t>
            </a:r>
          </a:p>
        </p:txBody>
      </p:sp>
      <p:sp>
        <p:nvSpPr>
          <p:cNvPr id="6" name="TextBox 5">
            <a:extLst>
              <a:ext uri="{FF2B5EF4-FFF2-40B4-BE49-F238E27FC236}">
                <a16:creationId xmlns:a16="http://schemas.microsoft.com/office/drawing/2014/main" id="{1BE4A7BD-4702-6B09-93C8-FFB9A33B746F}"/>
              </a:ext>
            </a:extLst>
          </p:cNvPr>
          <p:cNvSpPr txBox="1"/>
          <p:nvPr/>
        </p:nvSpPr>
        <p:spPr>
          <a:xfrm>
            <a:off x="3073633" y="4586990"/>
            <a:ext cx="1543337" cy="369332"/>
          </a:xfrm>
          <a:prstGeom prst="rect">
            <a:avLst/>
          </a:prstGeom>
          <a:noFill/>
        </p:spPr>
        <p:txBody>
          <a:bodyPr wrap="square" rtlCol="0">
            <a:spAutoFit/>
          </a:bodyPr>
          <a:lstStyle/>
          <a:p>
            <a:pPr algn="ctr"/>
            <a:r>
              <a:rPr lang="en-US" dirty="0"/>
              <a:t>Warehouse</a:t>
            </a:r>
          </a:p>
        </p:txBody>
      </p:sp>
      <p:sp>
        <p:nvSpPr>
          <p:cNvPr id="7" name="TextBox 6">
            <a:extLst>
              <a:ext uri="{FF2B5EF4-FFF2-40B4-BE49-F238E27FC236}">
                <a16:creationId xmlns:a16="http://schemas.microsoft.com/office/drawing/2014/main" id="{19C8F6AD-CA51-7A4A-6954-7A08A2BBAFB9}"/>
              </a:ext>
            </a:extLst>
          </p:cNvPr>
          <p:cNvSpPr txBox="1"/>
          <p:nvPr/>
        </p:nvSpPr>
        <p:spPr>
          <a:xfrm>
            <a:off x="7765555" y="4586990"/>
            <a:ext cx="1543337" cy="369332"/>
          </a:xfrm>
          <a:prstGeom prst="rect">
            <a:avLst/>
          </a:prstGeom>
          <a:noFill/>
        </p:spPr>
        <p:txBody>
          <a:bodyPr wrap="square" rtlCol="0">
            <a:spAutoFit/>
          </a:bodyPr>
          <a:lstStyle/>
          <a:p>
            <a:pPr algn="ctr"/>
            <a:r>
              <a:rPr lang="en-US" dirty="0"/>
              <a:t>Warehouse</a:t>
            </a:r>
          </a:p>
        </p:txBody>
      </p:sp>
      <p:sp>
        <p:nvSpPr>
          <p:cNvPr id="10" name="TextBox 9">
            <a:extLst>
              <a:ext uri="{FF2B5EF4-FFF2-40B4-BE49-F238E27FC236}">
                <a16:creationId xmlns:a16="http://schemas.microsoft.com/office/drawing/2014/main" id="{3B63A701-1C70-C938-269F-7B9DD60FAB91}"/>
              </a:ext>
            </a:extLst>
          </p:cNvPr>
          <p:cNvSpPr txBox="1"/>
          <p:nvPr/>
        </p:nvSpPr>
        <p:spPr>
          <a:xfrm>
            <a:off x="5382119" y="4586990"/>
            <a:ext cx="1543337" cy="369332"/>
          </a:xfrm>
          <a:prstGeom prst="rect">
            <a:avLst/>
          </a:prstGeom>
          <a:noFill/>
        </p:spPr>
        <p:txBody>
          <a:bodyPr wrap="square" rtlCol="0">
            <a:spAutoFit/>
          </a:bodyPr>
          <a:lstStyle/>
          <a:p>
            <a:pPr algn="ctr"/>
            <a:r>
              <a:rPr lang="en-US" dirty="0"/>
              <a:t>Purchasing</a:t>
            </a:r>
          </a:p>
        </p:txBody>
      </p:sp>
      <p:sp>
        <p:nvSpPr>
          <p:cNvPr id="11" name="TextBox 10">
            <a:extLst>
              <a:ext uri="{FF2B5EF4-FFF2-40B4-BE49-F238E27FC236}">
                <a16:creationId xmlns:a16="http://schemas.microsoft.com/office/drawing/2014/main" id="{0C5876A4-F175-7E32-3239-AFE1144965C3}"/>
              </a:ext>
            </a:extLst>
          </p:cNvPr>
          <p:cNvSpPr txBox="1"/>
          <p:nvPr/>
        </p:nvSpPr>
        <p:spPr>
          <a:xfrm>
            <a:off x="10148991" y="4586990"/>
            <a:ext cx="1543337" cy="369332"/>
          </a:xfrm>
          <a:prstGeom prst="rect">
            <a:avLst/>
          </a:prstGeom>
          <a:noFill/>
        </p:spPr>
        <p:txBody>
          <a:bodyPr wrap="square" rtlCol="0">
            <a:spAutoFit/>
          </a:bodyPr>
          <a:lstStyle/>
          <a:p>
            <a:pPr algn="ctr"/>
            <a:r>
              <a:rPr lang="en-US" dirty="0"/>
              <a:t>Accounting</a:t>
            </a:r>
          </a:p>
        </p:txBody>
      </p:sp>
    </p:spTree>
    <p:extLst>
      <p:ext uri="{BB962C8B-B14F-4D97-AF65-F5344CB8AC3E}">
        <p14:creationId xmlns:p14="http://schemas.microsoft.com/office/powerpoint/2010/main" val="40073807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Flow of Production Planning Process </a:t>
            </a:r>
          </a:p>
        </p:txBody>
      </p:sp>
      <p:grpSp>
        <p:nvGrpSpPr>
          <p:cNvPr id="23" name="Group 22">
            <a:extLst>
              <a:ext uri="{FF2B5EF4-FFF2-40B4-BE49-F238E27FC236}">
                <a16:creationId xmlns:a16="http://schemas.microsoft.com/office/drawing/2014/main" id="{F007E38B-B89F-BB1D-D3AE-DF233F83A179}"/>
              </a:ext>
            </a:extLst>
          </p:cNvPr>
          <p:cNvGrpSpPr/>
          <p:nvPr/>
        </p:nvGrpSpPr>
        <p:grpSpPr>
          <a:xfrm>
            <a:off x="528138" y="1417638"/>
            <a:ext cx="10777729" cy="4524622"/>
            <a:chOff x="723010" y="1697707"/>
            <a:chExt cx="10777729" cy="4524622"/>
          </a:xfrm>
        </p:grpSpPr>
        <p:sp>
          <p:nvSpPr>
            <p:cNvPr id="14" name="Freeform: Shape 13">
              <a:extLst>
                <a:ext uri="{FF2B5EF4-FFF2-40B4-BE49-F238E27FC236}">
                  <a16:creationId xmlns:a16="http://schemas.microsoft.com/office/drawing/2014/main" id="{AE1C70EF-5C84-7AF9-C6DE-3F097B2E5192}"/>
                </a:ext>
              </a:extLst>
            </p:cNvPr>
            <p:cNvSpPr/>
            <p:nvPr/>
          </p:nvSpPr>
          <p:spPr>
            <a:xfrm>
              <a:off x="723010" y="2828863"/>
              <a:ext cx="2827889" cy="1696733"/>
            </a:xfrm>
            <a:custGeom>
              <a:avLst/>
              <a:gdLst>
                <a:gd name="connsiteX0" fmla="*/ 0 w 2827889"/>
                <a:gd name="connsiteY0" fmla="*/ 169673 h 1696733"/>
                <a:gd name="connsiteX1" fmla="*/ 169673 w 2827889"/>
                <a:gd name="connsiteY1" fmla="*/ 0 h 1696733"/>
                <a:gd name="connsiteX2" fmla="*/ 2658216 w 2827889"/>
                <a:gd name="connsiteY2" fmla="*/ 0 h 1696733"/>
                <a:gd name="connsiteX3" fmla="*/ 2827889 w 2827889"/>
                <a:gd name="connsiteY3" fmla="*/ 169673 h 1696733"/>
                <a:gd name="connsiteX4" fmla="*/ 2827889 w 2827889"/>
                <a:gd name="connsiteY4" fmla="*/ 1527060 h 1696733"/>
                <a:gd name="connsiteX5" fmla="*/ 2658216 w 2827889"/>
                <a:gd name="connsiteY5" fmla="*/ 1696733 h 1696733"/>
                <a:gd name="connsiteX6" fmla="*/ 169673 w 2827889"/>
                <a:gd name="connsiteY6" fmla="*/ 1696733 h 1696733"/>
                <a:gd name="connsiteX7" fmla="*/ 0 w 2827889"/>
                <a:gd name="connsiteY7" fmla="*/ 1527060 h 1696733"/>
                <a:gd name="connsiteX8" fmla="*/ 0 w 2827889"/>
                <a:gd name="connsiteY8" fmla="*/ 169673 h 1696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27889" h="1696733">
                  <a:moveTo>
                    <a:pt x="0" y="169673"/>
                  </a:moveTo>
                  <a:cubicBezTo>
                    <a:pt x="0" y="75965"/>
                    <a:pt x="75965" y="0"/>
                    <a:pt x="169673" y="0"/>
                  </a:cubicBezTo>
                  <a:lnTo>
                    <a:pt x="2658216" y="0"/>
                  </a:lnTo>
                  <a:cubicBezTo>
                    <a:pt x="2751924" y="0"/>
                    <a:pt x="2827889" y="75965"/>
                    <a:pt x="2827889" y="169673"/>
                  </a:cubicBezTo>
                  <a:lnTo>
                    <a:pt x="2827889" y="1527060"/>
                  </a:lnTo>
                  <a:cubicBezTo>
                    <a:pt x="2827889" y="1620768"/>
                    <a:pt x="2751924" y="1696733"/>
                    <a:pt x="2658216" y="1696733"/>
                  </a:cubicBezTo>
                  <a:lnTo>
                    <a:pt x="169673" y="1696733"/>
                  </a:lnTo>
                  <a:cubicBezTo>
                    <a:pt x="75965" y="1696733"/>
                    <a:pt x="0" y="1620768"/>
                    <a:pt x="0" y="1527060"/>
                  </a:cubicBezTo>
                  <a:lnTo>
                    <a:pt x="0" y="169673"/>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10656" tIns="110656" rIns="110656" bIns="110656" numCol="1" spcCol="1270" anchor="ctr" anchorCtr="0">
              <a:noAutofit/>
            </a:bodyPr>
            <a:lstStyle/>
            <a:p>
              <a:pPr marL="0" lvl="0" indent="0" algn="ctr" defTabSz="711200">
                <a:lnSpc>
                  <a:spcPct val="90000"/>
                </a:lnSpc>
                <a:spcBef>
                  <a:spcPct val="0"/>
                </a:spcBef>
                <a:spcAft>
                  <a:spcPct val="35000"/>
                </a:spcAft>
                <a:buNone/>
              </a:pPr>
              <a:r>
                <a:rPr lang="en-US" sz="1600" b="1" u="sng" kern="1200" dirty="0"/>
                <a:t>Marketing</a:t>
              </a:r>
            </a:p>
            <a:p>
              <a:pPr marL="0" lvl="0" indent="0" algn="ctr" defTabSz="711200">
                <a:lnSpc>
                  <a:spcPct val="90000"/>
                </a:lnSpc>
                <a:spcBef>
                  <a:spcPct val="0"/>
                </a:spcBef>
                <a:spcAft>
                  <a:spcPct val="35000"/>
                </a:spcAft>
                <a:buNone/>
              </a:pPr>
              <a:r>
                <a:rPr lang="en-US" sz="1600" kern="1200" dirty="0"/>
                <a:t>Analyze sales forecast and market trend</a:t>
              </a:r>
            </a:p>
          </p:txBody>
        </p:sp>
        <p:sp>
          <p:nvSpPr>
            <p:cNvPr id="15" name="Freeform: Shape 14">
              <a:extLst>
                <a:ext uri="{FF2B5EF4-FFF2-40B4-BE49-F238E27FC236}">
                  <a16:creationId xmlns:a16="http://schemas.microsoft.com/office/drawing/2014/main" id="{C994BD6C-90DF-F6C3-214D-3AE50B7FCF7B}"/>
                </a:ext>
              </a:extLst>
            </p:cNvPr>
            <p:cNvSpPr/>
            <p:nvPr/>
          </p:nvSpPr>
          <p:spPr>
            <a:xfrm>
              <a:off x="3799753" y="3326572"/>
              <a:ext cx="599512" cy="701316"/>
            </a:xfrm>
            <a:custGeom>
              <a:avLst/>
              <a:gdLst>
                <a:gd name="connsiteX0" fmla="*/ 0 w 599512"/>
                <a:gd name="connsiteY0" fmla="*/ 140263 h 701316"/>
                <a:gd name="connsiteX1" fmla="*/ 299756 w 599512"/>
                <a:gd name="connsiteY1" fmla="*/ 140263 h 701316"/>
                <a:gd name="connsiteX2" fmla="*/ 299756 w 599512"/>
                <a:gd name="connsiteY2" fmla="*/ 0 h 701316"/>
                <a:gd name="connsiteX3" fmla="*/ 599512 w 599512"/>
                <a:gd name="connsiteY3" fmla="*/ 350658 h 701316"/>
                <a:gd name="connsiteX4" fmla="*/ 299756 w 599512"/>
                <a:gd name="connsiteY4" fmla="*/ 701316 h 701316"/>
                <a:gd name="connsiteX5" fmla="*/ 299756 w 599512"/>
                <a:gd name="connsiteY5" fmla="*/ 561053 h 701316"/>
                <a:gd name="connsiteX6" fmla="*/ 0 w 599512"/>
                <a:gd name="connsiteY6" fmla="*/ 561053 h 701316"/>
                <a:gd name="connsiteX7" fmla="*/ 0 w 599512"/>
                <a:gd name="connsiteY7" fmla="*/ 140263 h 70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9512" h="701316">
                  <a:moveTo>
                    <a:pt x="0" y="140263"/>
                  </a:moveTo>
                  <a:lnTo>
                    <a:pt x="299756" y="140263"/>
                  </a:lnTo>
                  <a:lnTo>
                    <a:pt x="299756" y="0"/>
                  </a:lnTo>
                  <a:lnTo>
                    <a:pt x="599512" y="350658"/>
                  </a:lnTo>
                  <a:lnTo>
                    <a:pt x="299756" y="701316"/>
                  </a:lnTo>
                  <a:lnTo>
                    <a:pt x="299756" y="561053"/>
                  </a:lnTo>
                  <a:lnTo>
                    <a:pt x="0" y="561053"/>
                  </a:lnTo>
                  <a:lnTo>
                    <a:pt x="0" y="140263"/>
                  </a:lnTo>
                  <a:close/>
                </a:path>
              </a:pathLst>
            </a:custGeom>
          </p:spPr>
          <p:style>
            <a:lnRef idx="0">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0" tIns="140263" rIns="179854" bIns="140263" numCol="1" spcCol="1270" anchor="ctr" anchorCtr="0">
              <a:noAutofit/>
            </a:bodyPr>
            <a:lstStyle/>
            <a:p>
              <a:pPr marL="0" lvl="0" indent="0" algn="ctr" defTabSz="577850">
                <a:lnSpc>
                  <a:spcPct val="90000"/>
                </a:lnSpc>
                <a:spcBef>
                  <a:spcPct val="0"/>
                </a:spcBef>
                <a:spcAft>
                  <a:spcPct val="35000"/>
                </a:spcAft>
                <a:buNone/>
              </a:pPr>
              <a:endParaRPr lang="en-US" sz="1300" kern="1200"/>
            </a:p>
          </p:txBody>
        </p:sp>
        <p:sp>
          <p:nvSpPr>
            <p:cNvPr id="16" name="Freeform: Shape 15">
              <a:extLst>
                <a:ext uri="{FF2B5EF4-FFF2-40B4-BE49-F238E27FC236}">
                  <a16:creationId xmlns:a16="http://schemas.microsoft.com/office/drawing/2014/main" id="{62E981BD-5CB0-A822-233F-BD6516C6C9DD}"/>
                </a:ext>
              </a:extLst>
            </p:cNvPr>
            <p:cNvSpPr/>
            <p:nvPr/>
          </p:nvSpPr>
          <p:spPr>
            <a:xfrm>
              <a:off x="4682055" y="2828863"/>
              <a:ext cx="2827889" cy="1696733"/>
            </a:xfrm>
            <a:custGeom>
              <a:avLst/>
              <a:gdLst>
                <a:gd name="connsiteX0" fmla="*/ 0 w 2827889"/>
                <a:gd name="connsiteY0" fmla="*/ 169673 h 1696733"/>
                <a:gd name="connsiteX1" fmla="*/ 169673 w 2827889"/>
                <a:gd name="connsiteY1" fmla="*/ 0 h 1696733"/>
                <a:gd name="connsiteX2" fmla="*/ 2658216 w 2827889"/>
                <a:gd name="connsiteY2" fmla="*/ 0 h 1696733"/>
                <a:gd name="connsiteX3" fmla="*/ 2827889 w 2827889"/>
                <a:gd name="connsiteY3" fmla="*/ 169673 h 1696733"/>
                <a:gd name="connsiteX4" fmla="*/ 2827889 w 2827889"/>
                <a:gd name="connsiteY4" fmla="*/ 1527060 h 1696733"/>
                <a:gd name="connsiteX5" fmla="*/ 2658216 w 2827889"/>
                <a:gd name="connsiteY5" fmla="*/ 1696733 h 1696733"/>
                <a:gd name="connsiteX6" fmla="*/ 169673 w 2827889"/>
                <a:gd name="connsiteY6" fmla="*/ 1696733 h 1696733"/>
                <a:gd name="connsiteX7" fmla="*/ 0 w 2827889"/>
                <a:gd name="connsiteY7" fmla="*/ 1527060 h 1696733"/>
                <a:gd name="connsiteX8" fmla="*/ 0 w 2827889"/>
                <a:gd name="connsiteY8" fmla="*/ 169673 h 1696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27889" h="1696733">
                  <a:moveTo>
                    <a:pt x="0" y="169673"/>
                  </a:moveTo>
                  <a:cubicBezTo>
                    <a:pt x="0" y="75965"/>
                    <a:pt x="75965" y="0"/>
                    <a:pt x="169673" y="0"/>
                  </a:cubicBezTo>
                  <a:lnTo>
                    <a:pt x="2658216" y="0"/>
                  </a:lnTo>
                  <a:cubicBezTo>
                    <a:pt x="2751924" y="0"/>
                    <a:pt x="2827889" y="75965"/>
                    <a:pt x="2827889" y="169673"/>
                  </a:cubicBezTo>
                  <a:lnTo>
                    <a:pt x="2827889" y="1527060"/>
                  </a:lnTo>
                  <a:cubicBezTo>
                    <a:pt x="2827889" y="1620768"/>
                    <a:pt x="2751924" y="1696733"/>
                    <a:pt x="2658216" y="1696733"/>
                  </a:cubicBezTo>
                  <a:lnTo>
                    <a:pt x="169673" y="1696733"/>
                  </a:lnTo>
                  <a:cubicBezTo>
                    <a:pt x="75965" y="1696733"/>
                    <a:pt x="0" y="1620768"/>
                    <a:pt x="0" y="1527060"/>
                  </a:cubicBezTo>
                  <a:lnTo>
                    <a:pt x="0" y="169673"/>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10656" tIns="110656" rIns="110656" bIns="110656" numCol="1" spcCol="1270" anchor="ctr" anchorCtr="0">
              <a:noAutofit/>
            </a:bodyPr>
            <a:lstStyle/>
            <a:p>
              <a:pPr marL="0" lvl="0" indent="0" algn="ctr" defTabSz="711200">
                <a:lnSpc>
                  <a:spcPct val="90000"/>
                </a:lnSpc>
                <a:spcBef>
                  <a:spcPct val="0"/>
                </a:spcBef>
                <a:spcAft>
                  <a:spcPct val="35000"/>
                </a:spcAft>
                <a:buNone/>
              </a:pPr>
              <a:r>
                <a:rPr lang="en-US" sz="1600" b="1" u="sng" kern="1200" dirty="0"/>
                <a:t>Production Planning</a:t>
              </a:r>
            </a:p>
            <a:p>
              <a:pPr marL="0" lvl="0" indent="0" algn="ctr" defTabSz="711200">
                <a:lnSpc>
                  <a:spcPct val="90000"/>
                </a:lnSpc>
                <a:spcBef>
                  <a:spcPct val="0"/>
                </a:spcBef>
                <a:spcAft>
                  <a:spcPct val="35000"/>
                </a:spcAft>
                <a:buNone/>
              </a:pPr>
              <a:r>
                <a:rPr lang="en-US" sz="1600" kern="1200" dirty="0"/>
                <a:t>Determine quantity of products to be produced</a:t>
              </a:r>
            </a:p>
            <a:p>
              <a:pPr marL="0" lvl="0" indent="0" algn="ctr" defTabSz="711200">
                <a:lnSpc>
                  <a:spcPct val="90000"/>
                </a:lnSpc>
                <a:spcBef>
                  <a:spcPct val="0"/>
                </a:spcBef>
                <a:spcAft>
                  <a:spcPct val="35000"/>
                </a:spcAft>
                <a:buNone/>
              </a:pPr>
              <a:r>
                <a:rPr lang="en-US" sz="1600" kern="1200" dirty="0"/>
                <a:t>Create Master Production Schedule and Bill of Materials</a:t>
              </a:r>
            </a:p>
          </p:txBody>
        </p:sp>
        <p:sp>
          <p:nvSpPr>
            <p:cNvPr id="17" name="Freeform: Shape 16">
              <a:extLst>
                <a:ext uri="{FF2B5EF4-FFF2-40B4-BE49-F238E27FC236}">
                  <a16:creationId xmlns:a16="http://schemas.microsoft.com/office/drawing/2014/main" id="{4FDC22A2-126F-D641-E026-D7C061B459D5}"/>
                </a:ext>
              </a:extLst>
            </p:cNvPr>
            <p:cNvSpPr/>
            <p:nvPr/>
          </p:nvSpPr>
          <p:spPr>
            <a:xfrm rot="20565911">
              <a:off x="7790548" y="2195416"/>
              <a:ext cx="599512" cy="701316"/>
            </a:xfrm>
            <a:custGeom>
              <a:avLst/>
              <a:gdLst>
                <a:gd name="connsiteX0" fmla="*/ 0 w 599512"/>
                <a:gd name="connsiteY0" fmla="*/ 140263 h 701316"/>
                <a:gd name="connsiteX1" fmla="*/ 299756 w 599512"/>
                <a:gd name="connsiteY1" fmla="*/ 140263 h 701316"/>
                <a:gd name="connsiteX2" fmla="*/ 299756 w 599512"/>
                <a:gd name="connsiteY2" fmla="*/ 0 h 701316"/>
                <a:gd name="connsiteX3" fmla="*/ 599512 w 599512"/>
                <a:gd name="connsiteY3" fmla="*/ 350658 h 701316"/>
                <a:gd name="connsiteX4" fmla="*/ 299756 w 599512"/>
                <a:gd name="connsiteY4" fmla="*/ 701316 h 701316"/>
                <a:gd name="connsiteX5" fmla="*/ 299756 w 599512"/>
                <a:gd name="connsiteY5" fmla="*/ 561053 h 701316"/>
                <a:gd name="connsiteX6" fmla="*/ 0 w 599512"/>
                <a:gd name="connsiteY6" fmla="*/ 561053 h 701316"/>
                <a:gd name="connsiteX7" fmla="*/ 0 w 599512"/>
                <a:gd name="connsiteY7" fmla="*/ 140263 h 70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9512" h="701316">
                  <a:moveTo>
                    <a:pt x="0" y="140263"/>
                  </a:moveTo>
                  <a:lnTo>
                    <a:pt x="299756" y="140263"/>
                  </a:lnTo>
                  <a:lnTo>
                    <a:pt x="299756" y="0"/>
                  </a:lnTo>
                  <a:lnTo>
                    <a:pt x="599512" y="350658"/>
                  </a:lnTo>
                  <a:lnTo>
                    <a:pt x="299756" y="701316"/>
                  </a:lnTo>
                  <a:lnTo>
                    <a:pt x="299756" y="561053"/>
                  </a:lnTo>
                  <a:lnTo>
                    <a:pt x="0" y="561053"/>
                  </a:lnTo>
                  <a:lnTo>
                    <a:pt x="0" y="140263"/>
                  </a:lnTo>
                  <a:close/>
                </a:path>
              </a:pathLst>
            </a:custGeom>
          </p:spPr>
          <p:style>
            <a:lnRef idx="0">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0" tIns="140263" rIns="179854" bIns="140263" numCol="1" spcCol="1270" anchor="ctr" anchorCtr="0">
              <a:noAutofit/>
            </a:bodyPr>
            <a:lstStyle/>
            <a:p>
              <a:pPr marL="0" lvl="0" indent="0" algn="ctr" defTabSz="577850">
                <a:lnSpc>
                  <a:spcPct val="90000"/>
                </a:lnSpc>
                <a:spcBef>
                  <a:spcPct val="0"/>
                </a:spcBef>
                <a:spcAft>
                  <a:spcPct val="35000"/>
                </a:spcAft>
                <a:buNone/>
              </a:pPr>
              <a:endParaRPr lang="en-US" sz="1300" kern="1200"/>
            </a:p>
          </p:txBody>
        </p:sp>
        <p:sp>
          <p:nvSpPr>
            <p:cNvPr id="18" name="Freeform: Shape 17">
              <a:extLst>
                <a:ext uri="{FF2B5EF4-FFF2-40B4-BE49-F238E27FC236}">
                  <a16:creationId xmlns:a16="http://schemas.microsoft.com/office/drawing/2014/main" id="{B95F1167-4D41-B64B-02DD-54B5FF0B8E07}"/>
                </a:ext>
              </a:extLst>
            </p:cNvPr>
            <p:cNvSpPr/>
            <p:nvPr/>
          </p:nvSpPr>
          <p:spPr>
            <a:xfrm>
              <a:off x="8672850" y="1697707"/>
              <a:ext cx="2827889" cy="1696733"/>
            </a:xfrm>
            <a:custGeom>
              <a:avLst/>
              <a:gdLst>
                <a:gd name="connsiteX0" fmla="*/ 0 w 2827889"/>
                <a:gd name="connsiteY0" fmla="*/ 169673 h 1696733"/>
                <a:gd name="connsiteX1" fmla="*/ 169673 w 2827889"/>
                <a:gd name="connsiteY1" fmla="*/ 0 h 1696733"/>
                <a:gd name="connsiteX2" fmla="*/ 2658216 w 2827889"/>
                <a:gd name="connsiteY2" fmla="*/ 0 h 1696733"/>
                <a:gd name="connsiteX3" fmla="*/ 2827889 w 2827889"/>
                <a:gd name="connsiteY3" fmla="*/ 169673 h 1696733"/>
                <a:gd name="connsiteX4" fmla="*/ 2827889 w 2827889"/>
                <a:gd name="connsiteY4" fmla="*/ 1527060 h 1696733"/>
                <a:gd name="connsiteX5" fmla="*/ 2658216 w 2827889"/>
                <a:gd name="connsiteY5" fmla="*/ 1696733 h 1696733"/>
                <a:gd name="connsiteX6" fmla="*/ 169673 w 2827889"/>
                <a:gd name="connsiteY6" fmla="*/ 1696733 h 1696733"/>
                <a:gd name="connsiteX7" fmla="*/ 0 w 2827889"/>
                <a:gd name="connsiteY7" fmla="*/ 1527060 h 1696733"/>
                <a:gd name="connsiteX8" fmla="*/ 0 w 2827889"/>
                <a:gd name="connsiteY8" fmla="*/ 169673 h 1696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27889" h="1696733">
                  <a:moveTo>
                    <a:pt x="0" y="169673"/>
                  </a:moveTo>
                  <a:cubicBezTo>
                    <a:pt x="0" y="75965"/>
                    <a:pt x="75965" y="0"/>
                    <a:pt x="169673" y="0"/>
                  </a:cubicBezTo>
                  <a:lnTo>
                    <a:pt x="2658216" y="0"/>
                  </a:lnTo>
                  <a:cubicBezTo>
                    <a:pt x="2751924" y="0"/>
                    <a:pt x="2827889" y="75965"/>
                    <a:pt x="2827889" y="169673"/>
                  </a:cubicBezTo>
                  <a:lnTo>
                    <a:pt x="2827889" y="1527060"/>
                  </a:lnTo>
                  <a:cubicBezTo>
                    <a:pt x="2827889" y="1620768"/>
                    <a:pt x="2751924" y="1696733"/>
                    <a:pt x="2658216" y="1696733"/>
                  </a:cubicBezTo>
                  <a:lnTo>
                    <a:pt x="169673" y="1696733"/>
                  </a:lnTo>
                  <a:cubicBezTo>
                    <a:pt x="75965" y="1696733"/>
                    <a:pt x="0" y="1620768"/>
                    <a:pt x="0" y="1527060"/>
                  </a:cubicBezTo>
                  <a:lnTo>
                    <a:pt x="0" y="169673"/>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10656" tIns="110656" rIns="110656" bIns="110656" numCol="1" spcCol="1270" anchor="ctr" anchorCtr="0">
              <a:noAutofit/>
            </a:bodyPr>
            <a:lstStyle/>
            <a:p>
              <a:pPr marL="0" lvl="0" indent="0" algn="ctr" defTabSz="711200">
                <a:lnSpc>
                  <a:spcPct val="90000"/>
                </a:lnSpc>
                <a:spcBef>
                  <a:spcPct val="0"/>
                </a:spcBef>
                <a:spcAft>
                  <a:spcPct val="35000"/>
                </a:spcAft>
                <a:buNone/>
              </a:pPr>
              <a:r>
                <a:rPr lang="en-US" sz="1600" b="1" u="sng" dirty="0"/>
                <a:t>Warehouse</a:t>
              </a:r>
              <a:endParaRPr lang="en-US" sz="1600" b="1" u="sng" kern="1200" dirty="0"/>
            </a:p>
            <a:p>
              <a:pPr marL="0" lvl="0" indent="0" algn="ctr" defTabSz="711200">
                <a:lnSpc>
                  <a:spcPct val="90000"/>
                </a:lnSpc>
                <a:spcBef>
                  <a:spcPct val="0"/>
                </a:spcBef>
                <a:spcAft>
                  <a:spcPct val="35000"/>
                </a:spcAft>
                <a:buNone/>
              </a:pPr>
              <a:r>
                <a:rPr lang="en-US" sz="1600" kern="1200" dirty="0"/>
                <a:t>Receive Bill of Materials</a:t>
              </a:r>
            </a:p>
            <a:p>
              <a:pPr marL="0" lvl="0" indent="0" algn="ctr" defTabSz="711200">
                <a:lnSpc>
                  <a:spcPct val="90000"/>
                </a:lnSpc>
                <a:spcBef>
                  <a:spcPct val="0"/>
                </a:spcBef>
                <a:spcAft>
                  <a:spcPct val="35000"/>
                </a:spcAft>
                <a:buNone/>
              </a:pPr>
              <a:endParaRPr lang="en-US" sz="1600" kern="1200" dirty="0"/>
            </a:p>
          </p:txBody>
        </p:sp>
        <p:sp>
          <p:nvSpPr>
            <p:cNvPr id="20" name="Freeform: Shape 19">
              <a:extLst>
                <a:ext uri="{FF2B5EF4-FFF2-40B4-BE49-F238E27FC236}">
                  <a16:creationId xmlns:a16="http://schemas.microsoft.com/office/drawing/2014/main" id="{304E8A5A-D6AA-9AF3-495F-2AF6BBE95953}"/>
                </a:ext>
              </a:extLst>
            </p:cNvPr>
            <p:cNvSpPr/>
            <p:nvPr/>
          </p:nvSpPr>
          <p:spPr>
            <a:xfrm>
              <a:off x="8672850" y="4525596"/>
              <a:ext cx="2827889" cy="1696733"/>
            </a:xfrm>
            <a:custGeom>
              <a:avLst/>
              <a:gdLst>
                <a:gd name="connsiteX0" fmla="*/ 0 w 2827889"/>
                <a:gd name="connsiteY0" fmla="*/ 169673 h 1696733"/>
                <a:gd name="connsiteX1" fmla="*/ 169673 w 2827889"/>
                <a:gd name="connsiteY1" fmla="*/ 0 h 1696733"/>
                <a:gd name="connsiteX2" fmla="*/ 2658216 w 2827889"/>
                <a:gd name="connsiteY2" fmla="*/ 0 h 1696733"/>
                <a:gd name="connsiteX3" fmla="*/ 2827889 w 2827889"/>
                <a:gd name="connsiteY3" fmla="*/ 169673 h 1696733"/>
                <a:gd name="connsiteX4" fmla="*/ 2827889 w 2827889"/>
                <a:gd name="connsiteY4" fmla="*/ 1527060 h 1696733"/>
                <a:gd name="connsiteX5" fmla="*/ 2658216 w 2827889"/>
                <a:gd name="connsiteY5" fmla="*/ 1696733 h 1696733"/>
                <a:gd name="connsiteX6" fmla="*/ 169673 w 2827889"/>
                <a:gd name="connsiteY6" fmla="*/ 1696733 h 1696733"/>
                <a:gd name="connsiteX7" fmla="*/ 0 w 2827889"/>
                <a:gd name="connsiteY7" fmla="*/ 1527060 h 1696733"/>
                <a:gd name="connsiteX8" fmla="*/ 0 w 2827889"/>
                <a:gd name="connsiteY8" fmla="*/ 169673 h 1696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27889" h="1696733">
                  <a:moveTo>
                    <a:pt x="0" y="169673"/>
                  </a:moveTo>
                  <a:cubicBezTo>
                    <a:pt x="0" y="75965"/>
                    <a:pt x="75965" y="0"/>
                    <a:pt x="169673" y="0"/>
                  </a:cubicBezTo>
                  <a:lnTo>
                    <a:pt x="2658216" y="0"/>
                  </a:lnTo>
                  <a:cubicBezTo>
                    <a:pt x="2751924" y="0"/>
                    <a:pt x="2827889" y="75965"/>
                    <a:pt x="2827889" y="169673"/>
                  </a:cubicBezTo>
                  <a:lnTo>
                    <a:pt x="2827889" y="1527060"/>
                  </a:lnTo>
                  <a:cubicBezTo>
                    <a:pt x="2827889" y="1620768"/>
                    <a:pt x="2751924" y="1696733"/>
                    <a:pt x="2658216" y="1696733"/>
                  </a:cubicBezTo>
                  <a:lnTo>
                    <a:pt x="169673" y="1696733"/>
                  </a:lnTo>
                  <a:cubicBezTo>
                    <a:pt x="75965" y="1696733"/>
                    <a:pt x="0" y="1620768"/>
                    <a:pt x="0" y="1527060"/>
                  </a:cubicBezTo>
                  <a:lnTo>
                    <a:pt x="0" y="169673"/>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10656" tIns="110656" rIns="110656" bIns="110656" numCol="1" spcCol="1270" anchor="ctr" anchorCtr="0">
              <a:noAutofit/>
            </a:bodyPr>
            <a:lstStyle/>
            <a:p>
              <a:pPr marL="0" lvl="0" indent="0" algn="ctr" defTabSz="711200">
                <a:lnSpc>
                  <a:spcPct val="90000"/>
                </a:lnSpc>
                <a:spcBef>
                  <a:spcPct val="0"/>
                </a:spcBef>
                <a:spcAft>
                  <a:spcPct val="35000"/>
                </a:spcAft>
                <a:buNone/>
              </a:pPr>
              <a:r>
                <a:rPr lang="en-US" sz="1600" b="1" u="sng" kern="1200" dirty="0"/>
                <a:t>Production</a:t>
              </a:r>
            </a:p>
            <a:p>
              <a:pPr marL="0" lvl="0" indent="0" algn="ctr" defTabSz="711200">
                <a:lnSpc>
                  <a:spcPct val="90000"/>
                </a:lnSpc>
                <a:spcBef>
                  <a:spcPct val="0"/>
                </a:spcBef>
                <a:spcAft>
                  <a:spcPct val="35000"/>
                </a:spcAft>
                <a:buNone/>
              </a:pPr>
              <a:r>
                <a:rPr lang="en-US" sz="1600" kern="1200" dirty="0"/>
                <a:t>Receive Master Production Schedule</a:t>
              </a:r>
            </a:p>
          </p:txBody>
        </p:sp>
        <p:sp>
          <p:nvSpPr>
            <p:cNvPr id="21" name="Freeform: Shape 20">
              <a:extLst>
                <a:ext uri="{FF2B5EF4-FFF2-40B4-BE49-F238E27FC236}">
                  <a16:creationId xmlns:a16="http://schemas.microsoft.com/office/drawing/2014/main" id="{077B5CB3-DD2B-1673-A2AE-7C6F93F92C4B}"/>
                </a:ext>
              </a:extLst>
            </p:cNvPr>
            <p:cNvSpPr/>
            <p:nvPr/>
          </p:nvSpPr>
          <p:spPr>
            <a:xfrm rot="12191291">
              <a:off x="7824483" y="5023305"/>
              <a:ext cx="599513" cy="701316"/>
            </a:xfrm>
            <a:custGeom>
              <a:avLst/>
              <a:gdLst>
                <a:gd name="connsiteX0" fmla="*/ 0 w 599512"/>
                <a:gd name="connsiteY0" fmla="*/ 140263 h 701316"/>
                <a:gd name="connsiteX1" fmla="*/ 299756 w 599512"/>
                <a:gd name="connsiteY1" fmla="*/ 140263 h 701316"/>
                <a:gd name="connsiteX2" fmla="*/ 299756 w 599512"/>
                <a:gd name="connsiteY2" fmla="*/ 0 h 701316"/>
                <a:gd name="connsiteX3" fmla="*/ 599512 w 599512"/>
                <a:gd name="connsiteY3" fmla="*/ 350658 h 701316"/>
                <a:gd name="connsiteX4" fmla="*/ 299756 w 599512"/>
                <a:gd name="connsiteY4" fmla="*/ 701316 h 701316"/>
                <a:gd name="connsiteX5" fmla="*/ 299756 w 599512"/>
                <a:gd name="connsiteY5" fmla="*/ 561053 h 701316"/>
                <a:gd name="connsiteX6" fmla="*/ 0 w 599512"/>
                <a:gd name="connsiteY6" fmla="*/ 561053 h 701316"/>
                <a:gd name="connsiteX7" fmla="*/ 0 w 599512"/>
                <a:gd name="connsiteY7" fmla="*/ 140263 h 70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9512" h="701316">
                  <a:moveTo>
                    <a:pt x="599512" y="561053"/>
                  </a:moveTo>
                  <a:lnTo>
                    <a:pt x="299756" y="561053"/>
                  </a:lnTo>
                  <a:lnTo>
                    <a:pt x="299756" y="701316"/>
                  </a:lnTo>
                  <a:lnTo>
                    <a:pt x="0" y="350658"/>
                  </a:lnTo>
                  <a:lnTo>
                    <a:pt x="299756" y="0"/>
                  </a:lnTo>
                  <a:lnTo>
                    <a:pt x="299756" y="140263"/>
                  </a:lnTo>
                  <a:lnTo>
                    <a:pt x="599512" y="140263"/>
                  </a:lnTo>
                  <a:lnTo>
                    <a:pt x="599512" y="561053"/>
                  </a:lnTo>
                  <a:close/>
                </a:path>
              </a:pathLst>
            </a:custGeom>
          </p:spPr>
          <p:style>
            <a:lnRef idx="0">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179854" tIns="140263" rIns="1" bIns="140263" numCol="1" spcCol="1270" anchor="ctr" anchorCtr="0">
              <a:noAutofit/>
            </a:bodyPr>
            <a:lstStyle/>
            <a:p>
              <a:pPr marL="0" lvl="0" indent="0" algn="ctr" defTabSz="577850">
                <a:lnSpc>
                  <a:spcPct val="90000"/>
                </a:lnSpc>
                <a:spcBef>
                  <a:spcPct val="0"/>
                </a:spcBef>
                <a:spcAft>
                  <a:spcPct val="35000"/>
                </a:spcAft>
                <a:buNone/>
              </a:pPr>
              <a:endParaRPr lang="en-US" sz="1300" kern="1200"/>
            </a:p>
          </p:txBody>
        </p:sp>
      </p:grpSp>
    </p:spTree>
    <p:extLst>
      <p:ext uri="{BB962C8B-B14F-4D97-AF65-F5344CB8AC3E}">
        <p14:creationId xmlns:p14="http://schemas.microsoft.com/office/powerpoint/2010/main" val="796984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1143000"/>
          </a:xfrm>
        </p:spPr>
        <p:txBody>
          <a:bodyPr/>
          <a:lstStyle/>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Flow of Fulfilment Process </a:t>
            </a:r>
          </a:p>
        </p:txBody>
      </p:sp>
      <p:pic>
        <p:nvPicPr>
          <p:cNvPr id="4" name="Picture 3" descr="A picture containing text, black and white, screenshot, font&#10;&#10;Description automatically generated">
            <a:extLst>
              <a:ext uri="{FF2B5EF4-FFF2-40B4-BE49-F238E27FC236}">
                <a16:creationId xmlns:a16="http://schemas.microsoft.com/office/drawing/2014/main" id="{9A4F181D-ABD7-B6EF-7D14-730D9896D468}"/>
              </a:ext>
            </a:extLst>
          </p:cNvPr>
          <p:cNvPicPr>
            <a:picLocks noChangeAspect="1"/>
          </p:cNvPicPr>
          <p:nvPr/>
        </p:nvPicPr>
        <p:blipFill rotWithShape="1">
          <a:blip r:embed="rId2">
            <a:extLst>
              <a:ext uri="{28A0092B-C50C-407E-A947-70E740481C1C}">
                <a14:useLocalDpi xmlns:a14="http://schemas.microsoft.com/office/drawing/2010/main" val="0"/>
              </a:ext>
            </a:extLst>
          </a:blip>
          <a:srcRect l="6836" t="8306" r="20538" b="60874"/>
          <a:stretch/>
        </p:blipFill>
        <p:spPr>
          <a:xfrm>
            <a:off x="2001349" y="1315385"/>
            <a:ext cx="7937130" cy="4762279"/>
          </a:xfrm>
          <a:prstGeom prst="rect">
            <a:avLst/>
          </a:prstGeom>
        </p:spPr>
      </p:pic>
    </p:spTree>
    <p:extLst>
      <p:ext uri="{BB962C8B-B14F-4D97-AF65-F5344CB8AC3E}">
        <p14:creationId xmlns:p14="http://schemas.microsoft.com/office/powerpoint/2010/main" val="20751410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1143000"/>
          </a:xfrm>
        </p:spPr>
        <p:txBody>
          <a:bodyPr/>
          <a:lstStyle/>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Business Models</a:t>
            </a:r>
          </a:p>
        </p:txBody>
      </p:sp>
      <p:sp>
        <p:nvSpPr>
          <p:cNvPr id="3" name="Content Placeholder 8">
            <a:extLst>
              <a:ext uri="{FF2B5EF4-FFF2-40B4-BE49-F238E27FC236}">
                <a16:creationId xmlns:a16="http://schemas.microsoft.com/office/drawing/2014/main" id="{E19C7F5A-C589-BA8E-A65F-6B53D4A93202}"/>
              </a:ext>
            </a:extLst>
          </p:cNvPr>
          <p:cNvSpPr txBox="1">
            <a:spLocks/>
          </p:cNvSpPr>
          <p:nvPr/>
        </p:nvSpPr>
        <p:spPr bwMode="auto">
          <a:xfrm>
            <a:off x="295352" y="14176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MY" kern="0" dirty="0"/>
              <a:t>Business Model = A conceptual structure that supports the viability of a product or company and explains</a:t>
            </a:r>
          </a:p>
          <a:p>
            <a:pPr lvl="1"/>
            <a:r>
              <a:rPr lang="en-MY" kern="0" dirty="0"/>
              <a:t>How the company operates,</a:t>
            </a:r>
          </a:p>
          <a:p>
            <a:pPr lvl="1"/>
            <a:r>
              <a:rPr lang="en-MY" kern="0" dirty="0"/>
              <a:t>How the company makes money,</a:t>
            </a:r>
          </a:p>
          <a:p>
            <a:pPr lvl="1"/>
            <a:r>
              <a:rPr lang="en-MY" kern="0" dirty="0"/>
              <a:t>How the company intends to achieve its goals. </a:t>
            </a:r>
          </a:p>
          <a:p>
            <a:r>
              <a:rPr lang="en-MY" kern="0" dirty="0"/>
              <a:t>All the business processes and policies that a company adopts and follows are part of the business model.</a:t>
            </a:r>
          </a:p>
          <a:p>
            <a:r>
              <a:rPr lang="en-MY" kern="0" dirty="0"/>
              <a:t>New business models exists due to the new development of technology, popularity of the Internet and the availability of smartphone. </a:t>
            </a:r>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p:txBody>
      </p:sp>
    </p:spTree>
    <p:extLst>
      <p:ext uri="{BB962C8B-B14F-4D97-AF65-F5344CB8AC3E}">
        <p14:creationId xmlns:p14="http://schemas.microsoft.com/office/powerpoint/2010/main" val="6565066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1143000"/>
          </a:xfrm>
        </p:spPr>
        <p:txBody>
          <a:bodyPr/>
          <a:lstStyle/>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New Business Models</a:t>
            </a:r>
          </a:p>
        </p:txBody>
      </p:sp>
      <p:sp>
        <p:nvSpPr>
          <p:cNvPr id="3" name="Content Placeholder 8">
            <a:extLst>
              <a:ext uri="{FF2B5EF4-FFF2-40B4-BE49-F238E27FC236}">
                <a16:creationId xmlns:a16="http://schemas.microsoft.com/office/drawing/2014/main" id="{E19C7F5A-C589-BA8E-A65F-6B53D4A93202}"/>
              </a:ext>
            </a:extLst>
          </p:cNvPr>
          <p:cNvSpPr txBox="1">
            <a:spLocks/>
          </p:cNvSpPr>
          <p:nvPr/>
        </p:nvSpPr>
        <p:spPr bwMode="auto">
          <a:xfrm>
            <a:off x="295352" y="14176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MY" kern="0" dirty="0"/>
              <a:t>According to </a:t>
            </a:r>
            <a:r>
              <a:rPr lang="en-US" kern="0" dirty="0"/>
              <a:t>Robert </a:t>
            </a:r>
            <a:r>
              <a:rPr lang="en-US" kern="0" dirty="0" err="1"/>
              <a:t>Krajewski</a:t>
            </a:r>
            <a:r>
              <a:rPr lang="en-US" kern="0" dirty="0"/>
              <a:t> (2022), the 10 Most Popular Business Models for Startups To Try In 2022:</a:t>
            </a:r>
          </a:p>
          <a:p>
            <a:pPr marL="0" indent="0" algn="l">
              <a:buNone/>
            </a:pPr>
            <a:endParaRPr lang="en-US" kern="0" dirty="0"/>
          </a:p>
          <a:p>
            <a:r>
              <a:rPr lang="en-US" kern="0" dirty="0"/>
              <a:t>Marketplace Model</a:t>
            </a:r>
          </a:p>
          <a:p>
            <a:pPr lvl="1"/>
            <a:r>
              <a:rPr lang="en-US" kern="0" dirty="0"/>
              <a:t>Enables the business to work as an intermediary for sellers and buyers.</a:t>
            </a:r>
          </a:p>
          <a:p>
            <a:pPr lvl="1"/>
            <a:r>
              <a:rPr lang="en-US" kern="0" dirty="0"/>
              <a:t>Operate the transactions and delivery a variety of add-on service for clients.</a:t>
            </a:r>
          </a:p>
          <a:p>
            <a:pPr lvl="1"/>
            <a:r>
              <a:rPr lang="en-US" kern="0" dirty="0"/>
              <a:t>Example: Amazon, Uber, Alibaba.com</a:t>
            </a:r>
          </a:p>
          <a:p>
            <a:endParaRPr lang="en-US" kern="0" dirty="0"/>
          </a:p>
          <a:p>
            <a:r>
              <a:rPr lang="en-US" kern="0" dirty="0"/>
              <a:t>On-Demand Model</a:t>
            </a:r>
          </a:p>
          <a:p>
            <a:pPr lvl="1"/>
            <a:r>
              <a:rPr lang="en-US" kern="0" dirty="0"/>
              <a:t>Provide specific services to customers whenever they need.</a:t>
            </a:r>
          </a:p>
          <a:p>
            <a:pPr lvl="1"/>
            <a:r>
              <a:rPr lang="en-US" kern="0" dirty="0"/>
              <a:t>The service can be pick-up service, food ordering, groceries ordering. </a:t>
            </a:r>
          </a:p>
          <a:p>
            <a:pPr lvl="1"/>
            <a:r>
              <a:rPr lang="en-US" kern="0" dirty="0"/>
              <a:t>Example: Grab, Netflix, Uber</a:t>
            </a:r>
            <a:br>
              <a:rPr lang="en-US" kern="0" dirty="0"/>
            </a:br>
            <a:endParaRPr lang="en-MY" kern="0" dirty="0"/>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p:txBody>
      </p:sp>
    </p:spTree>
    <p:extLst>
      <p:ext uri="{BB962C8B-B14F-4D97-AF65-F5344CB8AC3E}">
        <p14:creationId xmlns:p14="http://schemas.microsoft.com/office/powerpoint/2010/main" val="11899807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1143000"/>
          </a:xfrm>
        </p:spPr>
        <p:txBody>
          <a:bodyPr/>
          <a:lstStyle/>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New Business Models</a:t>
            </a:r>
          </a:p>
        </p:txBody>
      </p:sp>
      <p:sp>
        <p:nvSpPr>
          <p:cNvPr id="3" name="Content Placeholder 8">
            <a:extLst>
              <a:ext uri="{FF2B5EF4-FFF2-40B4-BE49-F238E27FC236}">
                <a16:creationId xmlns:a16="http://schemas.microsoft.com/office/drawing/2014/main" id="{E19C7F5A-C589-BA8E-A65F-6B53D4A93202}"/>
              </a:ext>
            </a:extLst>
          </p:cNvPr>
          <p:cNvSpPr txBox="1">
            <a:spLocks/>
          </p:cNvSpPr>
          <p:nvPr/>
        </p:nvSpPr>
        <p:spPr bwMode="auto">
          <a:xfrm>
            <a:off x="295352" y="14176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kern="0" dirty="0"/>
              <a:t>Disintermediation Model</a:t>
            </a:r>
          </a:p>
          <a:p>
            <a:pPr lvl="1"/>
            <a:r>
              <a:rPr lang="en-US" kern="0" dirty="0"/>
              <a:t>Direct sales process from the wholesalers, manufacturers and businesses. </a:t>
            </a:r>
          </a:p>
          <a:p>
            <a:pPr lvl="1"/>
            <a:r>
              <a:rPr lang="en-US" kern="0" dirty="0"/>
              <a:t>To reduce the intermediaries that impact the total product costs. </a:t>
            </a:r>
          </a:p>
          <a:p>
            <a:pPr lvl="1"/>
            <a:r>
              <a:rPr lang="en-US" kern="0" dirty="0"/>
              <a:t>Example: Dell, Apple, Samsung</a:t>
            </a:r>
          </a:p>
          <a:p>
            <a:endParaRPr lang="en-US" kern="0" dirty="0"/>
          </a:p>
          <a:p>
            <a:r>
              <a:rPr lang="en-US" kern="0" dirty="0"/>
              <a:t>Subscription Model</a:t>
            </a:r>
          </a:p>
          <a:p>
            <a:pPr lvl="1"/>
            <a:r>
              <a:rPr lang="en-US" kern="0" dirty="0"/>
              <a:t>Selling a service via a subscription (monthly or yearly).</a:t>
            </a:r>
          </a:p>
          <a:p>
            <a:pPr lvl="1"/>
            <a:r>
              <a:rPr lang="en-US" kern="0" dirty="0"/>
              <a:t>Example: Netflix, Spotify, </a:t>
            </a:r>
            <a:r>
              <a:rPr lang="en-US" kern="0" dirty="0" err="1"/>
              <a:t>Youtube</a:t>
            </a:r>
            <a:r>
              <a:rPr lang="en-US" kern="0" dirty="0"/>
              <a:t> Premium</a:t>
            </a:r>
            <a:br>
              <a:rPr lang="en-US" kern="0" dirty="0"/>
            </a:br>
            <a:endParaRPr lang="en-MY" kern="0" dirty="0"/>
          </a:p>
          <a:p>
            <a:r>
              <a:rPr lang="en-MY" kern="0" dirty="0"/>
              <a:t>Freemium Model</a:t>
            </a:r>
          </a:p>
          <a:p>
            <a:pPr lvl="1"/>
            <a:r>
              <a:rPr lang="en-MY" kern="0" dirty="0"/>
              <a:t>Combination of free and premium service within a single product. </a:t>
            </a:r>
          </a:p>
          <a:p>
            <a:pPr lvl="1"/>
            <a:r>
              <a:rPr lang="en-MY" kern="0" dirty="0"/>
              <a:t>Example: OneDrive, Spotify, Skype</a:t>
            </a:r>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p:txBody>
      </p:sp>
    </p:spTree>
    <p:extLst>
      <p:ext uri="{BB962C8B-B14F-4D97-AF65-F5344CB8AC3E}">
        <p14:creationId xmlns:p14="http://schemas.microsoft.com/office/powerpoint/2010/main" val="37603532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TOPIC LEARNING OUTCOMES</a:t>
            </a:r>
          </a:p>
        </p:txBody>
      </p:sp>
      <p:sp>
        <p:nvSpPr>
          <p:cNvPr id="4" name="Content Placeholder 3">
            <a:extLst>
              <a:ext uri="{FF2B5EF4-FFF2-40B4-BE49-F238E27FC236}">
                <a16:creationId xmlns:a16="http://schemas.microsoft.com/office/drawing/2014/main" id="{3455BEAC-0823-2B3E-9D1B-4A6DA5417C39}"/>
              </a:ext>
            </a:extLst>
          </p:cNvPr>
          <p:cNvSpPr>
            <a:spLocks noGrp="1"/>
          </p:cNvSpPr>
          <p:nvPr>
            <p:ph idx="1"/>
          </p:nvPr>
        </p:nvSpPr>
        <p:spPr/>
        <p:txBody>
          <a:bodyPr/>
          <a:lstStyle/>
          <a:p>
            <a:pPr marL="0" indent="0">
              <a:buNone/>
            </a:pPr>
            <a:r>
              <a:rPr lang="en-US" dirty="0"/>
              <a:t>At the end of this topic, you should be able to:</a:t>
            </a:r>
          </a:p>
          <a:p>
            <a:pPr marL="0" indent="0">
              <a:buNone/>
            </a:pPr>
            <a:r>
              <a:rPr lang="en-US" dirty="0"/>
              <a:t>1. Present an overview of business processes. </a:t>
            </a:r>
          </a:p>
          <a:p>
            <a:pPr marL="0" indent="0">
              <a:buNone/>
            </a:pPr>
            <a:r>
              <a:rPr lang="en-US" dirty="0"/>
              <a:t>2. Discuss major business processes.</a:t>
            </a:r>
          </a:p>
          <a:p>
            <a:pPr marL="0" indent="0">
              <a:buNone/>
            </a:pPr>
            <a:r>
              <a:rPr lang="en-US" dirty="0"/>
              <a:t>3. Discuss new business models.</a:t>
            </a:r>
          </a:p>
          <a:p>
            <a:pPr marL="0" indent="0">
              <a:buNone/>
            </a:pPr>
            <a:endParaRPr lang="en-US" dirty="0"/>
          </a:p>
        </p:txBody>
      </p:sp>
    </p:spTree>
    <p:extLst>
      <p:ext uri="{BB962C8B-B14F-4D97-AF65-F5344CB8AC3E}">
        <p14:creationId xmlns:p14="http://schemas.microsoft.com/office/powerpoint/2010/main" val="35913737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1143000"/>
          </a:xfrm>
        </p:spPr>
        <p:txBody>
          <a:bodyPr/>
          <a:lstStyle/>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New Business Models</a:t>
            </a:r>
          </a:p>
        </p:txBody>
      </p:sp>
      <p:sp>
        <p:nvSpPr>
          <p:cNvPr id="3" name="Content Placeholder 8">
            <a:extLst>
              <a:ext uri="{FF2B5EF4-FFF2-40B4-BE49-F238E27FC236}">
                <a16:creationId xmlns:a16="http://schemas.microsoft.com/office/drawing/2014/main" id="{E19C7F5A-C589-BA8E-A65F-6B53D4A93202}"/>
              </a:ext>
            </a:extLst>
          </p:cNvPr>
          <p:cNvSpPr txBox="1">
            <a:spLocks/>
          </p:cNvSpPr>
          <p:nvPr/>
        </p:nvSpPr>
        <p:spPr bwMode="auto">
          <a:xfrm>
            <a:off x="295352" y="14176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kern="0" dirty="0"/>
              <a:t>Virtual Good Model</a:t>
            </a:r>
          </a:p>
          <a:p>
            <a:pPr lvl="1"/>
            <a:r>
              <a:rPr lang="en-US" kern="0" dirty="0"/>
              <a:t>Commonly used for video game.</a:t>
            </a:r>
          </a:p>
          <a:p>
            <a:pPr lvl="1"/>
            <a:r>
              <a:rPr lang="en-US" kern="0" dirty="0"/>
              <a:t>Customer with the ability to purchase virtual goods that can only exist online, such as weapon or energy in game. </a:t>
            </a:r>
          </a:p>
          <a:p>
            <a:pPr lvl="1"/>
            <a:r>
              <a:rPr lang="en-US" kern="0" dirty="0"/>
              <a:t>Example: Facebook</a:t>
            </a:r>
          </a:p>
          <a:p>
            <a:endParaRPr lang="en-US" kern="0" dirty="0"/>
          </a:p>
          <a:p>
            <a:r>
              <a:rPr lang="en-US" kern="0" dirty="0"/>
              <a:t>Reseller (Magic) Model</a:t>
            </a:r>
          </a:p>
          <a:p>
            <a:pPr lvl="1"/>
            <a:r>
              <a:rPr lang="en-US" kern="0" dirty="0"/>
              <a:t>Similar to marketplace model, but the reseller delegates all the marketing efforts.</a:t>
            </a:r>
          </a:p>
          <a:p>
            <a:pPr lvl="1"/>
            <a:r>
              <a:rPr lang="en-US" kern="0" dirty="0"/>
              <a:t>Resellers can avoid the common inventory and delivery issue. </a:t>
            </a:r>
          </a:p>
          <a:p>
            <a:pPr lvl="1"/>
            <a:r>
              <a:rPr lang="en-US" kern="0" dirty="0"/>
              <a:t>Example: </a:t>
            </a:r>
            <a:r>
              <a:rPr lang="en-US" kern="0" dirty="0" err="1"/>
              <a:t>Wallmart</a:t>
            </a:r>
            <a:r>
              <a:rPr lang="en-US" kern="0" dirty="0"/>
              <a:t>, Amazon</a:t>
            </a:r>
            <a:br>
              <a:rPr lang="en-US" kern="0" dirty="0"/>
            </a:br>
            <a:endParaRPr lang="en-MY" kern="0" dirty="0"/>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p:txBody>
      </p:sp>
    </p:spTree>
    <p:extLst>
      <p:ext uri="{BB962C8B-B14F-4D97-AF65-F5344CB8AC3E}">
        <p14:creationId xmlns:p14="http://schemas.microsoft.com/office/powerpoint/2010/main" val="37644251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1143000"/>
          </a:xfrm>
        </p:spPr>
        <p:txBody>
          <a:bodyPr/>
          <a:lstStyle/>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New Business Models</a:t>
            </a:r>
          </a:p>
        </p:txBody>
      </p:sp>
      <p:sp>
        <p:nvSpPr>
          <p:cNvPr id="3" name="Content Placeholder 8">
            <a:extLst>
              <a:ext uri="{FF2B5EF4-FFF2-40B4-BE49-F238E27FC236}">
                <a16:creationId xmlns:a16="http://schemas.microsoft.com/office/drawing/2014/main" id="{E19C7F5A-C589-BA8E-A65F-6B53D4A93202}"/>
              </a:ext>
            </a:extLst>
          </p:cNvPr>
          <p:cNvSpPr txBox="1">
            <a:spLocks/>
          </p:cNvSpPr>
          <p:nvPr/>
        </p:nvSpPr>
        <p:spPr bwMode="auto">
          <a:xfrm>
            <a:off x="295352" y="14176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kern="0" dirty="0"/>
              <a:t>Hook and Bait Model</a:t>
            </a:r>
          </a:p>
          <a:p>
            <a:pPr lvl="1"/>
            <a:r>
              <a:rPr lang="en-US" kern="0" dirty="0"/>
              <a:t>Also known as “razor and blade”, “product and service” or the “tied products” model. </a:t>
            </a:r>
          </a:p>
          <a:p>
            <a:pPr lvl="1"/>
            <a:r>
              <a:rPr lang="en-US" kern="0" dirty="0"/>
              <a:t>Selling cheap price for the basic product, make profit with the complementary products. </a:t>
            </a:r>
          </a:p>
          <a:p>
            <a:pPr lvl="1"/>
            <a:r>
              <a:rPr lang="en-US" kern="0" dirty="0"/>
              <a:t>Example: HP, </a:t>
            </a:r>
            <a:r>
              <a:rPr lang="en-US" kern="0" dirty="0" err="1"/>
              <a:t>Gillete</a:t>
            </a:r>
            <a:endParaRPr lang="en-US" kern="0" dirty="0"/>
          </a:p>
          <a:p>
            <a:endParaRPr lang="en-US" kern="0" dirty="0"/>
          </a:p>
          <a:p>
            <a:r>
              <a:rPr lang="en-US" kern="0" dirty="0"/>
              <a:t>Reverse Auction Model</a:t>
            </a:r>
          </a:p>
          <a:p>
            <a:pPr lvl="1"/>
            <a:r>
              <a:rPr lang="en-US" kern="0" dirty="0"/>
              <a:t>The strategy used in sourcing between buyers and suppliers, where they compete with one another to win the business of the buyer and sell one or more products/services in the markets. </a:t>
            </a:r>
          </a:p>
          <a:p>
            <a:pPr lvl="1"/>
            <a:r>
              <a:rPr lang="en-US" kern="0" dirty="0"/>
              <a:t>After that, the buyer learns the bids and selects one or more suppliers for his business.</a:t>
            </a:r>
          </a:p>
          <a:p>
            <a:pPr lvl="1"/>
            <a:r>
              <a:rPr lang="en-US" kern="0" dirty="0"/>
              <a:t>Example: Construction companies, Real estate companies</a:t>
            </a:r>
            <a:br>
              <a:rPr lang="en-US" kern="0" dirty="0"/>
            </a:br>
            <a:endParaRPr lang="en-MY" kern="0" dirty="0"/>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p:txBody>
      </p:sp>
    </p:spTree>
    <p:extLst>
      <p:ext uri="{BB962C8B-B14F-4D97-AF65-F5344CB8AC3E}">
        <p14:creationId xmlns:p14="http://schemas.microsoft.com/office/powerpoint/2010/main" val="24896199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1143000"/>
          </a:xfrm>
        </p:spPr>
        <p:txBody>
          <a:bodyPr/>
          <a:lstStyle/>
          <a:p>
            <a:endParaRPr lang="en-MY" dirty="0"/>
          </a:p>
          <a:p>
            <a:endParaRPr lang="en-MY" dirty="0"/>
          </a:p>
          <a:p>
            <a:endParaRPr lang="en-MY" dirty="0"/>
          </a:p>
          <a:p>
            <a:endParaRPr lang="en-MY" dirty="0"/>
          </a:p>
          <a:p>
            <a:endParaRPr lang="en-MY" dirty="0"/>
          </a:p>
          <a:p>
            <a:endParaRPr lang="en-MY" dirty="0"/>
          </a:p>
          <a:p>
            <a:endParaRPr lang="en-MY" dirty="0"/>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New Business Models</a:t>
            </a:r>
          </a:p>
        </p:txBody>
      </p:sp>
      <p:sp>
        <p:nvSpPr>
          <p:cNvPr id="3" name="Content Placeholder 8">
            <a:extLst>
              <a:ext uri="{FF2B5EF4-FFF2-40B4-BE49-F238E27FC236}">
                <a16:creationId xmlns:a16="http://schemas.microsoft.com/office/drawing/2014/main" id="{E19C7F5A-C589-BA8E-A65F-6B53D4A93202}"/>
              </a:ext>
            </a:extLst>
          </p:cNvPr>
          <p:cNvSpPr txBox="1">
            <a:spLocks/>
          </p:cNvSpPr>
          <p:nvPr/>
        </p:nvSpPr>
        <p:spPr bwMode="auto">
          <a:xfrm>
            <a:off x="295352" y="14176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kern="0" dirty="0"/>
              <a:t>Modernized Direct Sales Model</a:t>
            </a:r>
          </a:p>
          <a:p>
            <a:pPr lvl="1"/>
            <a:r>
              <a:rPr lang="en-US" kern="0" dirty="0"/>
              <a:t>Business sells products in large volumes to distributors and stores instead of the end buyers. </a:t>
            </a:r>
          </a:p>
          <a:p>
            <a:pPr lvl="1"/>
            <a:r>
              <a:rPr lang="en-US" kern="0" dirty="0"/>
              <a:t>Example: </a:t>
            </a:r>
          </a:p>
          <a:p>
            <a:pPr marL="0" indent="0">
              <a:buNone/>
            </a:pPr>
            <a:endParaRPr lang="en-US" kern="0" dirty="0"/>
          </a:p>
          <a:p>
            <a:pPr marL="0" indent="0">
              <a:buNone/>
            </a:pPr>
            <a:endParaRPr lang="en-US" kern="0" dirty="0"/>
          </a:p>
          <a:p>
            <a:pPr marL="0" indent="0">
              <a:buNone/>
            </a:pPr>
            <a:endParaRPr lang="en-US" kern="0" dirty="0"/>
          </a:p>
          <a:p>
            <a:pPr marL="0" indent="0">
              <a:buNone/>
            </a:pPr>
            <a:endParaRPr lang="en-US" kern="0" dirty="0"/>
          </a:p>
          <a:p>
            <a:pPr marL="0" indent="0">
              <a:buNone/>
            </a:pPr>
            <a:endParaRPr lang="en-US" kern="0" dirty="0"/>
          </a:p>
          <a:p>
            <a:pPr marL="0" indent="0">
              <a:buNone/>
            </a:pPr>
            <a:r>
              <a:rPr lang="en-US" sz="2000" kern="0" dirty="0"/>
              <a:t>Reference</a:t>
            </a:r>
          </a:p>
          <a:p>
            <a:pPr marL="0" indent="0">
              <a:buNone/>
            </a:pPr>
            <a:r>
              <a:rPr lang="en-US" sz="2000" kern="0" dirty="0"/>
              <a:t>https://www.ideamotive.co/blog/proven-business-models-for-startups</a:t>
            </a:r>
          </a:p>
          <a:p>
            <a:pPr marL="0" indent="0">
              <a:buNone/>
            </a:pPr>
            <a:r>
              <a:rPr lang="en-US" kern="0" dirty="0"/>
              <a:t> </a:t>
            </a:r>
            <a:br>
              <a:rPr lang="en-US" kern="0" dirty="0"/>
            </a:br>
            <a:endParaRPr lang="en-MY" kern="0" dirty="0"/>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a:p>
            <a:endParaRPr lang="en-MY" kern="0" dirty="0"/>
          </a:p>
        </p:txBody>
      </p:sp>
    </p:spTree>
    <p:extLst>
      <p:ext uri="{BB962C8B-B14F-4D97-AF65-F5344CB8AC3E}">
        <p14:creationId xmlns:p14="http://schemas.microsoft.com/office/powerpoint/2010/main" val="1792573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BBE26AC-FFD8-3FAA-8B73-8F6C7D7F3CE2}"/>
              </a:ext>
            </a:extLst>
          </p:cNvPr>
          <p:cNvSpPr>
            <a:spLocks noGrp="1"/>
          </p:cNvSpPr>
          <p:nvPr>
            <p:ph type="title"/>
          </p:nvPr>
        </p:nvSpPr>
        <p:spPr/>
        <p:txBody>
          <a:bodyPr/>
          <a:lstStyle/>
          <a:p>
            <a:r>
              <a:rPr lang="en-US" dirty="0"/>
              <a:t>Review Questions</a:t>
            </a:r>
          </a:p>
        </p:txBody>
      </p:sp>
      <p:sp>
        <p:nvSpPr>
          <p:cNvPr id="7" name="Content Placeholder 6">
            <a:extLst>
              <a:ext uri="{FF2B5EF4-FFF2-40B4-BE49-F238E27FC236}">
                <a16:creationId xmlns:a16="http://schemas.microsoft.com/office/drawing/2014/main" id="{FAA6C378-81A2-21FE-E841-79AA8F096169}"/>
              </a:ext>
            </a:extLst>
          </p:cNvPr>
          <p:cNvSpPr>
            <a:spLocks noGrp="1"/>
          </p:cNvSpPr>
          <p:nvPr>
            <p:ph idx="1"/>
          </p:nvPr>
        </p:nvSpPr>
        <p:spPr/>
        <p:txBody>
          <a:bodyPr/>
          <a:lstStyle/>
          <a:p>
            <a:r>
              <a:rPr lang="en-US" dirty="0"/>
              <a:t>What are the problems of the various departments of an organization functioning in isolation?</a:t>
            </a:r>
          </a:p>
          <a:p>
            <a:r>
              <a:rPr lang="en-US" dirty="0"/>
              <a:t>Why effective communication and collaboration among departments is important for the smooth execution of the business process?</a:t>
            </a:r>
          </a:p>
        </p:txBody>
      </p:sp>
    </p:spTree>
    <p:extLst>
      <p:ext uri="{BB962C8B-B14F-4D97-AF65-F5344CB8AC3E}">
        <p14:creationId xmlns:p14="http://schemas.microsoft.com/office/powerpoint/2010/main" val="37268833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0F3B508-3D46-FC75-41AD-4C32E26EE47A}"/>
              </a:ext>
            </a:extLst>
          </p:cNvPr>
          <p:cNvSpPr>
            <a:spLocks noGrp="1"/>
          </p:cNvSpPr>
          <p:nvPr>
            <p:ph idx="1"/>
          </p:nvPr>
        </p:nvSpPr>
        <p:spPr/>
        <p:txBody>
          <a:bodyPr/>
          <a:lstStyle/>
          <a:p>
            <a:r>
              <a:rPr lang="en-MY" dirty="0"/>
              <a:t>A business process is a collection of activities that takes one or more kinds of input and creates an output that is of value to the customer.</a:t>
            </a:r>
          </a:p>
          <a:p>
            <a:r>
              <a:rPr lang="en-MY" dirty="0"/>
              <a:t>The employee must view the business across functional boundaries and focus on the end-to-end nature of the process and its intended outcomes.</a:t>
            </a:r>
          </a:p>
        </p:txBody>
      </p:sp>
      <p:sp>
        <p:nvSpPr>
          <p:cNvPr id="4" name="Title 3">
            <a:extLst>
              <a:ext uri="{FF2B5EF4-FFF2-40B4-BE49-F238E27FC236}">
                <a16:creationId xmlns:a16="http://schemas.microsoft.com/office/drawing/2014/main" id="{47F542AB-FB67-5AAF-820C-AA9F1B9394C5}"/>
              </a:ext>
            </a:extLst>
          </p:cNvPr>
          <p:cNvSpPr>
            <a:spLocks noGrp="1"/>
          </p:cNvSpPr>
          <p:nvPr>
            <p:ph type="title"/>
          </p:nvPr>
        </p:nvSpPr>
        <p:spPr/>
        <p:txBody>
          <a:bodyPr/>
          <a:lstStyle/>
          <a:p>
            <a:r>
              <a:rPr lang="en-MY" dirty="0"/>
              <a:t>Summary / Recap of Main Points</a:t>
            </a:r>
          </a:p>
        </p:txBody>
      </p:sp>
    </p:spTree>
    <p:extLst>
      <p:ext uri="{BB962C8B-B14F-4D97-AF65-F5344CB8AC3E}">
        <p14:creationId xmlns:p14="http://schemas.microsoft.com/office/powerpoint/2010/main" val="28771442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12E60516-14FA-6023-4EA0-3F1B5EAA0BCD}"/>
              </a:ext>
            </a:extLst>
          </p:cNvPr>
          <p:cNvSpPr>
            <a:spLocks noGrp="1"/>
          </p:cNvSpPr>
          <p:nvPr>
            <p:ph sz="half" idx="2"/>
          </p:nvPr>
        </p:nvSpPr>
        <p:spPr>
          <a:xfrm>
            <a:off x="295352" y="2174875"/>
            <a:ext cx="11172123" cy="3951288"/>
          </a:xfrm>
        </p:spPr>
        <p:txBody>
          <a:bodyPr/>
          <a:lstStyle/>
          <a:p>
            <a:pPr marL="0" indent="0" algn="ctr">
              <a:buNone/>
            </a:pPr>
            <a:r>
              <a:rPr lang="en-MY" sz="6600" dirty="0"/>
              <a:t>Q &amp; A</a:t>
            </a:r>
          </a:p>
        </p:txBody>
      </p:sp>
      <p:sp>
        <p:nvSpPr>
          <p:cNvPr id="2" name="Title 1">
            <a:extLst>
              <a:ext uri="{FF2B5EF4-FFF2-40B4-BE49-F238E27FC236}">
                <a16:creationId xmlns:a16="http://schemas.microsoft.com/office/drawing/2014/main" id="{692BC55C-E49F-2E2E-27BC-F943739EC1C4}"/>
              </a:ext>
            </a:extLst>
          </p:cNvPr>
          <p:cNvSpPr>
            <a:spLocks noGrp="1"/>
          </p:cNvSpPr>
          <p:nvPr>
            <p:ph type="title"/>
          </p:nvPr>
        </p:nvSpPr>
        <p:spPr/>
        <p:txBody>
          <a:bodyPr/>
          <a:lstStyle/>
          <a:p>
            <a:r>
              <a:rPr lang="en-US" altLang="zh-TW" dirty="0"/>
              <a:t>Question and Answer Session</a:t>
            </a:r>
            <a:endParaRPr lang="en-US" dirty="0"/>
          </a:p>
        </p:txBody>
      </p:sp>
    </p:spTree>
    <p:extLst>
      <p:ext uri="{BB962C8B-B14F-4D97-AF65-F5344CB8AC3E}">
        <p14:creationId xmlns:p14="http://schemas.microsoft.com/office/powerpoint/2010/main" val="2002936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804106F-FA64-286A-04FC-353B30B818C8}"/>
              </a:ext>
            </a:extLst>
          </p:cNvPr>
          <p:cNvSpPr>
            <a:spLocks noGrp="1"/>
          </p:cNvSpPr>
          <p:nvPr>
            <p:ph idx="1"/>
          </p:nvPr>
        </p:nvSpPr>
        <p:spPr>
          <a:xfrm>
            <a:off x="254000" y="1697038"/>
            <a:ext cx="11061700" cy="4525962"/>
          </a:xfrm>
        </p:spPr>
        <p:txBody>
          <a:bodyPr/>
          <a:lstStyle/>
          <a:p>
            <a:r>
              <a:rPr lang="en-MY" dirty="0"/>
              <a:t>Enterprise</a:t>
            </a:r>
          </a:p>
          <a:p>
            <a:r>
              <a:rPr lang="en-MY" dirty="0"/>
              <a:t>Business Processes</a:t>
            </a:r>
          </a:p>
          <a:p>
            <a:r>
              <a:rPr lang="en-MY" dirty="0"/>
              <a:t>Business Models</a:t>
            </a:r>
          </a:p>
          <a:p>
            <a:endParaRPr lang="en-MY" dirty="0"/>
          </a:p>
        </p:txBody>
      </p:sp>
      <p:sp>
        <p:nvSpPr>
          <p:cNvPr id="4" name="Title 3">
            <a:extLst>
              <a:ext uri="{FF2B5EF4-FFF2-40B4-BE49-F238E27FC236}">
                <a16:creationId xmlns:a16="http://schemas.microsoft.com/office/drawing/2014/main" id="{8030856A-6B10-E63A-FF9D-FCC3E858E38B}"/>
              </a:ext>
            </a:extLst>
          </p:cNvPr>
          <p:cNvSpPr>
            <a:spLocks noGrp="1"/>
          </p:cNvSpPr>
          <p:nvPr>
            <p:ph type="title"/>
          </p:nvPr>
        </p:nvSpPr>
        <p:spPr/>
        <p:txBody>
          <a:bodyPr/>
          <a:lstStyle/>
          <a:p>
            <a:r>
              <a:rPr lang="en-MY" dirty="0"/>
              <a:t>Contents &amp; Structure</a:t>
            </a:r>
          </a:p>
        </p:txBody>
      </p:sp>
    </p:spTree>
    <p:extLst>
      <p:ext uri="{BB962C8B-B14F-4D97-AF65-F5344CB8AC3E}">
        <p14:creationId xmlns:p14="http://schemas.microsoft.com/office/powerpoint/2010/main" val="1222172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Enterprise</a:t>
            </a: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441434" y="1417637"/>
            <a:ext cx="11455214" cy="4728329"/>
          </a:xfrm>
        </p:spPr>
        <p:txBody>
          <a:bodyPr/>
          <a:lstStyle/>
          <a:p>
            <a:r>
              <a:rPr lang="en-MY" dirty="0"/>
              <a:t>Act as a single entity or an organisation or company.</a:t>
            </a:r>
          </a:p>
          <a:p>
            <a:r>
              <a:rPr lang="en-MY" dirty="0"/>
              <a:t>Different with the traditional approach or Silo effect: </a:t>
            </a:r>
          </a:p>
          <a:p>
            <a:pPr lvl="1"/>
            <a:r>
              <a:rPr lang="en-MY" dirty="0"/>
              <a:t>The departments are functioning in isolation or as silos. </a:t>
            </a:r>
          </a:p>
          <a:p>
            <a:pPr lvl="1"/>
            <a:r>
              <a:rPr lang="en-MY" dirty="0"/>
              <a:t>Have their own systems of data collection and analysis.</a:t>
            </a:r>
          </a:p>
          <a:p>
            <a:pPr lvl="1"/>
            <a:r>
              <a:rPr lang="en-MY" dirty="0"/>
              <a:t>Information is created for top management, not other department.</a:t>
            </a:r>
          </a:p>
          <a:p>
            <a:r>
              <a:rPr lang="en-MY" dirty="0"/>
              <a:t>Enterprise Way:</a:t>
            </a:r>
          </a:p>
          <a:p>
            <a:pPr lvl="1"/>
            <a:r>
              <a:rPr lang="en-MY" dirty="0"/>
              <a:t>The entire organisation is considered to be a system.</a:t>
            </a:r>
          </a:p>
          <a:p>
            <a:pPr lvl="1"/>
            <a:r>
              <a:rPr lang="en-MY" dirty="0"/>
              <a:t>All the departments are its sub-systems. </a:t>
            </a:r>
          </a:p>
          <a:p>
            <a:pPr lvl="1"/>
            <a:r>
              <a:rPr lang="en-MY" dirty="0"/>
              <a:t>Information about all the aspects of the  is stored centrally.</a:t>
            </a:r>
          </a:p>
          <a:p>
            <a:pPr lvl="1"/>
            <a:r>
              <a:rPr lang="en-MY" dirty="0"/>
              <a:t>Information is available to </a:t>
            </a:r>
            <a:r>
              <a:rPr lang="en-MY"/>
              <a:t>all departments. </a:t>
            </a:r>
            <a:endParaRPr lang="en-MY" dirty="0"/>
          </a:p>
          <a:p>
            <a:pPr lvl="1"/>
            <a:endParaRPr lang="en-MY" dirty="0"/>
          </a:p>
        </p:txBody>
      </p:sp>
    </p:spTree>
    <p:extLst>
      <p:ext uri="{BB962C8B-B14F-4D97-AF65-F5344CB8AC3E}">
        <p14:creationId xmlns:p14="http://schemas.microsoft.com/office/powerpoint/2010/main" val="1147692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p:txBody>
          <a:bodyPr/>
          <a:lstStyle/>
          <a:p>
            <a:r>
              <a:rPr lang="en-MY" dirty="0">
                <a:solidFill>
                  <a:schemeClr val="tx2"/>
                </a:solidFill>
              </a:rPr>
              <a:t>Enterprise</a:t>
            </a:r>
          </a:p>
        </p:txBody>
      </p:sp>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441434" y="1417637"/>
            <a:ext cx="11455214" cy="4728329"/>
          </a:xfrm>
        </p:spPr>
        <p:txBody>
          <a:bodyPr/>
          <a:lstStyle/>
          <a:p>
            <a:r>
              <a:rPr lang="en-MY" dirty="0"/>
              <a:t>Exist either to serve some commercial purpose or to achieve some social objectives.</a:t>
            </a:r>
          </a:p>
          <a:p>
            <a:r>
              <a:rPr lang="en-MY" dirty="0"/>
              <a:t>Example: </a:t>
            </a:r>
          </a:p>
          <a:p>
            <a:pPr lvl="1"/>
            <a:r>
              <a:rPr lang="en-MY" dirty="0"/>
              <a:t>Car manufacturer produces a variety of cars to sell.</a:t>
            </a:r>
          </a:p>
          <a:p>
            <a:pPr lvl="1"/>
            <a:r>
              <a:rPr lang="en-MY" dirty="0"/>
              <a:t>An advertising firm creates advertisement campaigns for the cars. </a:t>
            </a:r>
          </a:p>
          <a:p>
            <a:r>
              <a:rPr lang="en-MY" dirty="0"/>
              <a:t>With many functional areas of operation:</a:t>
            </a:r>
          </a:p>
          <a:p>
            <a:pPr marL="0" indent="0">
              <a:buNone/>
            </a:pPr>
            <a:r>
              <a:rPr lang="en-MY" dirty="0"/>
              <a:t>     </a:t>
            </a:r>
          </a:p>
          <a:p>
            <a:endParaRPr lang="en-MY" dirty="0"/>
          </a:p>
        </p:txBody>
      </p:sp>
      <p:graphicFrame>
        <p:nvGraphicFramePr>
          <p:cNvPr id="2" name="Table 3">
            <a:extLst>
              <a:ext uri="{FF2B5EF4-FFF2-40B4-BE49-F238E27FC236}">
                <a16:creationId xmlns:a16="http://schemas.microsoft.com/office/drawing/2014/main" id="{B1A53358-41CB-02A6-3A36-0E20B4ACD0B6}"/>
              </a:ext>
            </a:extLst>
          </p:cNvPr>
          <p:cNvGraphicFramePr>
            <a:graphicFrameLocks noGrp="1"/>
          </p:cNvGraphicFramePr>
          <p:nvPr>
            <p:extLst>
              <p:ext uri="{D42A27DB-BD31-4B8C-83A1-F6EECF244321}">
                <p14:modId xmlns:p14="http://schemas.microsoft.com/office/powerpoint/2010/main" val="992396692"/>
              </p:ext>
            </p:extLst>
          </p:nvPr>
        </p:nvGraphicFramePr>
        <p:xfrm>
          <a:off x="892747" y="4107443"/>
          <a:ext cx="10184985" cy="1944086"/>
        </p:xfrm>
        <a:graphic>
          <a:graphicData uri="http://schemas.openxmlformats.org/drawingml/2006/table">
            <a:tbl>
              <a:tblPr firstRow="1" bandRow="1">
                <a:tableStyleId>{5940675A-B579-460E-94D1-54222C63F5DA}</a:tableStyleId>
              </a:tblPr>
              <a:tblGrid>
                <a:gridCol w="2809823">
                  <a:extLst>
                    <a:ext uri="{9D8B030D-6E8A-4147-A177-3AD203B41FA5}">
                      <a16:colId xmlns:a16="http://schemas.microsoft.com/office/drawing/2014/main" val="416157492"/>
                    </a:ext>
                  </a:extLst>
                </a:gridCol>
                <a:gridCol w="224853">
                  <a:extLst>
                    <a:ext uri="{9D8B030D-6E8A-4147-A177-3AD203B41FA5}">
                      <a16:colId xmlns:a16="http://schemas.microsoft.com/office/drawing/2014/main" val="843045100"/>
                    </a:ext>
                  </a:extLst>
                </a:gridCol>
                <a:gridCol w="3824074">
                  <a:extLst>
                    <a:ext uri="{9D8B030D-6E8A-4147-A177-3AD203B41FA5}">
                      <a16:colId xmlns:a16="http://schemas.microsoft.com/office/drawing/2014/main" val="1239850488"/>
                    </a:ext>
                  </a:extLst>
                </a:gridCol>
                <a:gridCol w="208280">
                  <a:extLst>
                    <a:ext uri="{9D8B030D-6E8A-4147-A177-3AD203B41FA5}">
                      <a16:colId xmlns:a16="http://schemas.microsoft.com/office/drawing/2014/main" val="1019816541"/>
                    </a:ext>
                  </a:extLst>
                </a:gridCol>
                <a:gridCol w="3117955">
                  <a:extLst>
                    <a:ext uri="{9D8B030D-6E8A-4147-A177-3AD203B41FA5}">
                      <a16:colId xmlns:a16="http://schemas.microsoft.com/office/drawing/2014/main" val="1248144705"/>
                    </a:ext>
                  </a:extLst>
                </a:gridCol>
              </a:tblGrid>
              <a:tr h="370840">
                <a:tc>
                  <a:txBody>
                    <a:bodyPr/>
                    <a:lstStyle/>
                    <a:p>
                      <a:pPr marL="285750" indent="-285750">
                        <a:buFont typeface="Arial" panose="020B0604020202020204" pitchFamily="34" charset="0"/>
                        <a:buChar char="•"/>
                      </a:pPr>
                      <a:r>
                        <a:rPr lang="en-US" dirty="0"/>
                        <a:t>Marketing and sales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r>
                        <a:rPr lang="en-US" dirty="0"/>
                        <a:t>Production and material management</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r>
                        <a:rPr lang="en-US" dirty="0"/>
                        <a:t>Accounting and finance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653029778"/>
                  </a:ext>
                </a:extLst>
              </a:tr>
              <a:tr h="663926">
                <a:tc>
                  <a:txBody>
                    <a:bodyPr/>
                    <a:lstStyle/>
                    <a:p>
                      <a:pPr marL="285750" indent="-285750">
                        <a:buFont typeface="Arial" panose="020B0604020202020204" pitchFamily="34" charset="0"/>
                        <a:buChar char="•"/>
                      </a:pPr>
                      <a:r>
                        <a:rPr lang="en-US" dirty="0"/>
                        <a:t>Human resources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endParaRPr lang="en-US"/>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r>
                        <a:rPr lang="en-US" dirty="0"/>
                        <a:t>Quality control </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endParaRPr lang="en-US"/>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r>
                        <a:rPr lang="en-US" dirty="0"/>
                        <a:t>Logistic</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76196423"/>
                  </a:ext>
                </a:extLst>
              </a:tr>
              <a:tr h="370840">
                <a:tc>
                  <a:txBody>
                    <a:bodyPr/>
                    <a:lstStyle/>
                    <a:p>
                      <a:pPr marL="285750" indent="-285750">
                        <a:buFont typeface="Arial" panose="020B0604020202020204" pitchFamily="34" charset="0"/>
                        <a:buChar char="•"/>
                      </a:pPr>
                      <a:r>
                        <a:rPr lang="en-US" dirty="0"/>
                        <a:t>Information Technology</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r>
                        <a:rPr lang="en-US" dirty="0"/>
                        <a:t>Customer service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endParaRPr lang="en-US"/>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marL="285750" indent="-285750">
                        <a:buFont typeface="Arial" panose="020B0604020202020204" pitchFamily="34" charset="0"/>
                        <a:buChar char="•"/>
                      </a:pPr>
                      <a:r>
                        <a:rPr lang="en-US" dirty="0"/>
                        <a:t>Maintenance</a:t>
                      </a:r>
                    </a:p>
                    <a:p>
                      <a:pPr marL="0" indent="0">
                        <a:buFont typeface="Arial" panose="020B0604020202020204" pitchFamily="34" charset="0"/>
                        <a:buNone/>
                      </a:pP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757011602"/>
                  </a:ext>
                </a:extLst>
              </a:tr>
            </a:tbl>
          </a:graphicData>
        </a:graphic>
      </p:graphicFrame>
    </p:spTree>
    <p:extLst>
      <p:ext uri="{BB962C8B-B14F-4D97-AF65-F5344CB8AC3E}">
        <p14:creationId xmlns:p14="http://schemas.microsoft.com/office/powerpoint/2010/main" val="26223192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p:txBody>
          <a:bodyPr/>
          <a:lstStyle/>
          <a:p>
            <a:r>
              <a:rPr lang="en-MY" dirty="0"/>
              <a:t>A collection of activities that takes one or more kinds of input and creates an output that is of value to the customer. </a:t>
            </a:r>
          </a:p>
          <a:p>
            <a:r>
              <a:rPr lang="en-MY" dirty="0"/>
              <a:t>The key business processes are:</a:t>
            </a:r>
          </a:p>
          <a:p>
            <a:pPr lvl="1"/>
            <a:r>
              <a:rPr lang="en-MY" dirty="0"/>
              <a:t>Financial accounting,</a:t>
            </a:r>
          </a:p>
          <a:p>
            <a:pPr lvl="1"/>
            <a:r>
              <a:rPr lang="en-MY" dirty="0"/>
              <a:t>Purchasing (or procurement),</a:t>
            </a:r>
          </a:p>
          <a:p>
            <a:pPr lvl="1"/>
            <a:r>
              <a:rPr lang="en-MY" dirty="0"/>
              <a:t>Manufacturing (or production),</a:t>
            </a:r>
          </a:p>
          <a:p>
            <a:pPr lvl="1"/>
            <a:r>
              <a:rPr lang="en-MY" dirty="0"/>
              <a:t>Fulfilment (or sales),</a:t>
            </a:r>
          </a:p>
          <a:p>
            <a:pPr lvl="1"/>
            <a:r>
              <a:rPr lang="en-MY" dirty="0"/>
              <a:t>Production planning,</a:t>
            </a:r>
          </a:p>
          <a:p>
            <a:pPr lvl="1"/>
            <a:r>
              <a:rPr lang="en-MY" dirty="0"/>
              <a:t>Material management,</a:t>
            </a:r>
          </a:p>
          <a:p>
            <a:pPr lvl="1"/>
            <a:r>
              <a:rPr lang="en-MY" dirty="0"/>
              <a:t>Human Resources Management,</a:t>
            </a:r>
          </a:p>
          <a:p>
            <a:pPr lvl="1"/>
            <a:r>
              <a:rPr lang="en-MY" dirty="0"/>
              <a:t>Etc. </a:t>
            </a:r>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Business Process</a:t>
            </a:r>
          </a:p>
        </p:txBody>
      </p:sp>
    </p:spTree>
    <p:extLst>
      <p:ext uri="{BB962C8B-B14F-4D97-AF65-F5344CB8AC3E}">
        <p14:creationId xmlns:p14="http://schemas.microsoft.com/office/powerpoint/2010/main" val="24533075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p:txBody>
          <a:bodyPr/>
          <a:lstStyle/>
          <a:p>
            <a:r>
              <a:rPr lang="en-MY" dirty="0"/>
              <a:t>Enterprise:</a:t>
            </a:r>
          </a:p>
          <a:p>
            <a:pPr lvl="1"/>
            <a:r>
              <a:rPr lang="en-MY" dirty="0"/>
              <a:t>Viewing the business across functional boundaries and focus on the beginning-to-end nature of the process and its intended outcomes.</a:t>
            </a:r>
          </a:p>
          <a:p>
            <a:pPr lvl="1"/>
            <a:r>
              <a:rPr lang="en-MY" dirty="0"/>
              <a:t>Essential to understand how enterprise manage the processes efficiently.</a:t>
            </a:r>
          </a:p>
          <a:p>
            <a:pPr lvl="1"/>
            <a:r>
              <a:rPr lang="en-MY" dirty="0"/>
              <a:t>Helps to look at the organisation from a customer’s perspective. </a:t>
            </a:r>
          </a:p>
          <a:p>
            <a:r>
              <a:rPr lang="en-MY" dirty="0"/>
              <a:t>Example:</a:t>
            </a:r>
          </a:p>
          <a:p>
            <a:pPr lvl="1"/>
            <a:r>
              <a:rPr lang="en-MY" dirty="0"/>
              <a:t>A person who wants to buy a car, the importance information is about product, choices, quick and efficient service, fast order processing and deliver, availability of finance and completion of other formalities like registration and insurance. </a:t>
            </a:r>
          </a:p>
          <a:p>
            <a:pPr lvl="1"/>
            <a:r>
              <a:rPr lang="en-MY" dirty="0"/>
              <a:t>Customer is not bother about who is speaking to him, what the policies of the company with regards to employee selection are, where the raw materials are purchased and for what price. </a:t>
            </a:r>
          </a:p>
          <a:p>
            <a:pPr lvl="1"/>
            <a:r>
              <a:rPr lang="en-MY" dirty="0"/>
              <a:t>Etc. </a:t>
            </a:r>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Business Process</a:t>
            </a:r>
          </a:p>
        </p:txBody>
      </p:sp>
    </p:spTree>
    <p:extLst>
      <p:ext uri="{BB962C8B-B14F-4D97-AF65-F5344CB8AC3E}">
        <p14:creationId xmlns:p14="http://schemas.microsoft.com/office/powerpoint/2010/main" val="4167965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p:txBody>
          <a:bodyPr/>
          <a:lstStyle/>
          <a:p>
            <a:r>
              <a:rPr lang="en-MY" dirty="0"/>
              <a:t>Processes consists of interdependent steps that are completed in different parts (functions or departments) of the organisation.</a:t>
            </a:r>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Business Process</a:t>
            </a:r>
          </a:p>
        </p:txBody>
      </p:sp>
      <p:pic>
        <p:nvPicPr>
          <p:cNvPr id="5" name="Picture 4" descr="A picture containing text, black and white, document, letter&#10;&#10;Description automatically generated">
            <a:extLst>
              <a:ext uri="{FF2B5EF4-FFF2-40B4-BE49-F238E27FC236}">
                <a16:creationId xmlns:a16="http://schemas.microsoft.com/office/drawing/2014/main" id="{5AD332EC-40F8-A657-2135-F05AE637C633}"/>
              </a:ext>
            </a:extLst>
          </p:cNvPr>
          <p:cNvPicPr>
            <a:picLocks noChangeAspect="1"/>
          </p:cNvPicPr>
          <p:nvPr/>
        </p:nvPicPr>
        <p:blipFill rotWithShape="1">
          <a:blip r:embed="rId2">
            <a:extLst>
              <a:ext uri="{28A0092B-C50C-407E-A947-70E740481C1C}">
                <a14:useLocalDpi xmlns:a14="http://schemas.microsoft.com/office/drawing/2010/main" val="0"/>
              </a:ext>
            </a:extLst>
          </a:blip>
          <a:srcRect l="5291" t="7432" r="20538" b="75255"/>
          <a:stretch/>
        </p:blipFill>
        <p:spPr>
          <a:xfrm>
            <a:off x="1464584" y="2674767"/>
            <a:ext cx="9472809" cy="3126425"/>
          </a:xfrm>
          <a:prstGeom prst="rect">
            <a:avLst/>
          </a:prstGeom>
        </p:spPr>
      </p:pic>
    </p:spTree>
    <p:extLst>
      <p:ext uri="{BB962C8B-B14F-4D97-AF65-F5344CB8AC3E}">
        <p14:creationId xmlns:p14="http://schemas.microsoft.com/office/powerpoint/2010/main" val="1063276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4F46ADD2-A4A0-3DF0-4B93-449F3F2B127C}"/>
              </a:ext>
            </a:extLst>
          </p:cNvPr>
          <p:cNvSpPr>
            <a:spLocks noGrp="1"/>
          </p:cNvSpPr>
          <p:nvPr>
            <p:ph idx="1"/>
          </p:nvPr>
        </p:nvSpPr>
        <p:spPr>
          <a:xfrm>
            <a:off x="295352" y="1417638"/>
            <a:ext cx="11747500" cy="4525962"/>
          </a:xfrm>
        </p:spPr>
        <p:txBody>
          <a:bodyPr/>
          <a:lstStyle/>
          <a:p>
            <a:r>
              <a:rPr lang="en-MY" dirty="0"/>
              <a:t>Completing a process successfully requires:</a:t>
            </a:r>
          </a:p>
          <a:p>
            <a:endParaRPr lang="en-MY" dirty="0"/>
          </a:p>
          <a:p>
            <a:endParaRPr lang="en-MY" dirty="0"/>
          </a:p>
          <a:p>
            <a:endParaRPr lang="en-MY" dirty="0"/>
          </a:p>
          <a:p>
            <a:endParaRPr lang="en-MY" dirty="0"/>
          </a:p>
          <a:p>
            <a:endParaRPr lang="en-MY" dirty="0"/>
          </a:p>
          <a:p>
            <a:endParaRPr lang="en-MY" dirty="0"/>
          </a:p>
          <a:p>
            <a:endParaRPr lang="en-MY" dirty="0"/>
          </a:p>
          <a:p>
            <a:r>
              <a:rPr lang="en-MY" dirty="0"/>
              <a:t>Not an easy thing to accomplish, as the </a:t>
            </a:r>
            <a:r>
              <a:rPr lang="en-MY" u="sng" dirty="0"/>
              <a:t>silo effect</a:t>
            </a:r>
            <a:r>
              <a:rPr lang="en-MY" dirty="0"/>
              <a:t>.</a:t>
            </a:r>
          </a:p>
          <a:p>
            <a:pPr lvl="1"/>
            <a:r>
              <a:rPr lang="en-MY" dirty="0"/>
              <a:t>Employees belonging to different functional units or department. </a:t>
            </a:r>
          </a:p>
          <a:p>
            <a:pPr lvl="1"/>
            <a:r>
              <a:rPr lang="en-MY" dirty="0"/>
              <a:t>Not considering the implication on other departments and to the organisation as a whole. </a:t>
            </a:r>
          </a:p>
        </p:txBody>
      </p:sp>
      <p:sp>
        <p:nvSpPr>
          <p:cNvPr id="8" name="Title 7">
            <a:extLst>
              <a:ext uri="{FF2B5EF4-FFF2-40B4-BE49-F238E27FC236}">
                <a16:creationId xmlns:a16="http://schemas.microsoft.com/office/drawing/2014/main" id="{583C1208-BAFB-1268-112E-6D99EC02745F}"/>
              </a:ext>
            </a:extLst>
          </p:cNvPr>
          <p:cNvSpPr>
            <a:spLocks noGrp="1"/>
          </p:cNvSpPr>
          <p:nvPr>
            <p:ph type="title"/>
          </p:nvPr>
        </p:nvSpPr>
        <p:spPr/>
        <p:txBody>
          <a:bodyPr/>
          <a:lstStyle/>
          <a:p>
            <a:r>
              <a:rPr lang="en-MY" dirty="0"/>
              <a:t>Business Process</a:t>
            </a:r>
          </a:p>
        </p:txBody>
      </p:sp>
      <p:sp>
        <p:nvSpPr>
          <p:cNvPr id="2" name="Rectangle 1">
            <a:extLst>
              <a:ext uri="{FF2B5EF4-FFF2-40B4-BE49-F238E27FC236}">
                <a16:creationId xmlns:a16="http://schemas.microsoft.com/office/drawing/2014/main" id="{A66F1CE2-157A-782E-BE55-D6D9FE349850}"/>
              </a:ext>
            </a:extLst>
          </p:cNvPr>
          <p:cNvSpPr/>
          <p:nvPr/>
        </p:nvSpPr>
        <p:spPr>
          <a:xfrm>
            <a:off x="1334762" y="2136338"/>
            <a:ext cx="9417963" cy="2585323"/>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Communicating Information</a:t>
            </a:r>
          </a:p>
          <a:p>
            <a:pPr algn="ctr"/>
            <a:r>
              <a:rPr lang="en-US" sz="5400" b="1" dirty="0">
                <a:ln w="9525">
                  <a:solidFill>
                    <a:schemeClr val="bg1"/>
                  </a:solidFill>
                  <a:prstDash val="solid"/>
                </a:ln>
                <a:effectLst>
                  <a:outerShdw blurRad="12700" dist="38100" dir="2700000" algn="tl" rotWithShape="0">
                    <a:schemeClr val="bg1">
                      <a:lumMod val="50000"/>
                    </a:schemeClr>
                  </a:outerShdw>
                </a:effectLst>
              </a:rPr>
              <a:t>&amp;</a:t>
            </a:r>
          </a:p>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Close Coordination of Work</a:t>
            </a:r>
          </a:p>
        </p:txBody>
      </p:sp>
    </p:spTree>
    <p:extLst>
      <p:ext uri="{BB962C8B-B14F-4D97-AF65-F5344CB8AC3E}">
        <p14:creationId xmlns:p14="http://schemas.microsoft.com/office/powerpoint/2010/main" val="2491038713"/>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0C09830CF6CB84B8D12D02B69700FAF" ma:contentTypeVersion="14" ma:contentTypeDescription="Create a new document." ma:contentTypeScope="" ma:versionID="91bb3fc2fda44f6dca498e4986d3c34f">
  <xsd:schema xmlns:xsd="http://www.w3.org/2001/XMLSchema" xmlns:xs="http://www.w3.org/2001/XMLSchema" xmlns:p="http://schemas.microsoft.com/office/2006/metadata/properties" xmlns:ns3="c0f90a4e-2534-4174-991f-0eb794d5b859" xmlns:ns4="d2981e9c-0c44-4237-a41f-50944ddb2e5d" targetNamespace="http://schemas.microsoft.com/office/2006/metadata/properties" ma:root="true" ma:fieldsID="d346f1bbf5bc0d23fe733b73729b7857" ns3:_="" ns4:_="">
    <xsd:import namespace="c0f90a4e-2534-4174-991f-0eb794d5b859"/>
    <xsd:import namespace="d2981e9c-0c44-4237-a41f-50944ddb2e5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4:SharedWithUsers" minOccurs="0"/>
                <xsd:element ref="ns4:SharedWithDetails" minOccurs="0"/>
                <xsd:element ref="ns4:SharingHintHash" minOccurs="0"/>
                <xsd:element ref="ns3:MediaServiceOCR" minOccurs="0"/>
                <xsd:element ref="ns3:MediaServiceLocation"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f90a4e-2534-4174-991f-0eb794d5b8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2981e9c-0c44-4237-a41f-50944ddb2e5d"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ED3909F-E191-4C23-B23C-BA46B5ADDDA2}">
  <ds:schemaRefs>
    <ds:schemaRef ds:uri="http://purl.org/dc/terms/"/>
    <ds:schemaRef ds:uri="http://schemas.microsoft.com/office/2006/documentManagement/types"/>
    <ds:schemaRef ds:uri="d2981e9c-0c44-4237-a41f-50944ddb2e5d"/>
    <ds:schemaRef ds:uri="http://schemas.microsoft.com/office/infopath/2007/PartnerControls"/>
    <ds:schemaRef ds:uri="http://purl.org/dc/elements/1.1/"/>
    <ds:schemaRef ds:uri="http://schemas.microsoft.com/office/2006/metadata/properties"/>
    <ds:schemaRef ds:uri="c0f90a4e-2534-4174-991f-0eb794d5b859"/>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0374C82B-844E-4C6D-B41E-036AD4E59A6E}">
  <ds:schemaRefs>
    <ds:schemaRef ds:uri="http://schemas.microsoft.com/sharepoint/v3/contenttype/forms"/>
  </ds:schemaRefs>
</ds:datastoreItem>
</file>

<file path=customXml/itemProps3.xml><?xml version="1.0" encoding="utf-8"?>
<ds:datastoreItem xmlns:ds="http://schemas.openxmlformats.org/officeDocument/2006/customXml" ds:itemID="{AB6039F5-814C-4C5B-A6B0-438D9C48FD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f90a4e-2534-4174-991f-0eb794d5b859"/>
    <ds:schemaRef ds:uri="d2981e9c-0c44-4237-a41f-50944ddb2e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1677</TotalTime>
  <Pages>11</Pages>
  <Words>1485</Words>
  <Application>Microsoft Office PowerPoint</Application>
  <PresentationFormat>Widescreen</PresentationFormat>
  <Paragraphs>314</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Montserrat</vt:lpstr>
      <vt:lpstr>PT Sans</vt:lpstr>
      <vt:lpstr>UCTI-Template-foundation-level</vt:lpstr>
      <vt:lpstr>PowerPoint Presentation</vt:lpstr>
      <vt:lpstr>TOPIC LEARNING OUTCOMES</vt:lpstr>
      <vt:lpstr>Contents &amp; Structure</vt:lpstr>
      <vt:lpstr>Enterprise</vt:lpstr>
      <vt:lpstr>Enterprise</vt:lpstr>
      <vt:lpstr>Business Process</vt:lpstr>
      <vt:lpstr>Business Process</vt:lpstr>
      <vt:lpstr>Business Process</vt:lpstr>
      <vt:lpstr>Business Process</vt:lpstr>
      <vt:lpstr>Business Process</vt:lpstr>
      <vt:lpstr>Major Business Processes</vt:lpstr>
      <vt:lpstr>Major Business Processes</vt:lpstr>
      <vt:lpstr>Major Business Processes</vt:lpstr>
      <vt:lpstr>Flow of Procurement Process </vt:lpstr>
      <vt:lpstr>Flow of Production Planning Process </vt:lpstr>
      <vt:lpstr>Flow of Fulfilment Process </vt:lpstr>
      <vt:lpstr>Business Models</vt:lpstr>
      <vt:lpstr>New Business Models</vt:lpstr>
      <vt:lpstr>New Business Models</vt:lpstr>
      <vt:lpstr>New Business Models</vt:lpstr>
      <vt:lpstr>New Business Models</vt:lpstr>
      <vt:lpstr>New Business Models</vt:lpstr>
      <vt:lpstr>Review Questions</vt:lpstr>
      <vt:lpstr>Summary / Recap of Main Points</vt:lpstr>
      <vt:lpstr>Question and Answer Session</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Tham Hoong Ching</cp:lastModifiedBy>
  <cp:revision>352</cp:revision>
  <cp:lastPrinted>2023-02-03T03:07:34Z</cp:lastPrinted>
  <dcterms:created xsi:type="dcterms:W3CDTF">2005-08-02T10:18:20Z</dcterms:created>
  <dcterms:modified xsi:type="dcterms:W3CDTF">2024-03-11T07:51:53Z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0x01010050C09830CF6CB84B8D12D02B69700FAF</vt:lpwstr>
  </property>
</Properties>
</file>

<file path=docProps/thumbnail.jpeg>
</file>